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95" r:id="rId7"/>
    <p:sldId id="294" r:id="rId8"/>
    <p:sldId id="306" r:id="rId9"/>
    <p:sldId id="296" r:id="rId10"/>
    <p:sldId id="261" r:id="rId11"/>
    <p:sldId id="262" r:id="rId12"/>
    <p:sldId id="263" r:id="rId13"/>
    <p:sldId id="264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346" r:id="rId22"/>
    <p:sldId id="382" r:id="rId23"/>
    <p:sldId id="385" r:id="rId24"/>
    <p:sldId id="387" r:id="rId25"/>
    <p:sldId id="430" r:id="rId26"/>
    <p:sldId id="266" r:id="rId27"/>
    <p:sldId id="360" r:id="rId28"/>
    <p:sldId id="267" r:id="rId29"/>
    <p:sldId id="268" r:id="rId30"/>
    <p:sldId id="269" r:id="rId31"/>
    <p:sldId id="270" r:id="rId32"/>
    <p:sldId id="366" r:id="rId33"/>
    <p:sldId id="370" r:id="rId34"/>
    <p:sldId id="371" r:id="rId35"/>
    <p:sldId id="372" r:id="rId36"/>
    <p:sldId id="277" r:id="rId37"/>
    <p:sldId id="278" r:id="rId38"/>
    <p:sldId id="279" r:id="rId39"/>
    <p:sldId id="348" r:id="rId40"/>
    <p:sldId id="299" r:id="rId41"/>
    <p:sldId id="315" r:id="rId42"/>
    <p:sldId id="316" r:id="rId43"/>
    <p:sldId id="354" r:id="rId44"/>
    <p:sldId id="355" r:id="rId45"/>
    <p:sldId id="425" r:id="rId46"/>
    <p:sldId id="356" r:id="rId47"/>
    <p:sldId id="349" r:id="rId48"/>
    <p:sldId id="312" r:id="rId49"/>
    <p:sldId id="300" r:id="rId50"/>
    <p:sldId id="313" r:id="rId51"/>
    <p:sldId id="373" r:id="rId52"/>
    <p:sldId id="350" r:id="rId53"/>
    <p:sldId id="351" r:id="rId54"/>
    <p:sldId id="325" r:id="rId55"/>
    <p:sldId id="412" r:id="rId56"/>
    <p:sldId id="417" r:id="rId57"/>
    <p:sldId id="330" r:id="rId58"/>
    <p:sldId id="326" r:id="rId59"/>
    <p:sldId id="378" r:id="rId60"/>
    <p:sldId id="379" r:id="rId61"/>
    <p:sldId id="380" r:id="rId62"/>
    <p:sldId id="331" r:id="rId63"/>
    <p:sldId id="332" r:id="rId64"/>
    <p:sldId id="381" r:id="rId65"/>
    <p:sldId id="337" r:id="rId66"/>
    <p:sldId id="327" r:id="rId67"/>
    <p:sldId id="336" r:id="rId68"/>
    <p:sldId id="426" r:id="rId69"/>
    <p:sldId id="418" r:id="rId70"/>
    <p:sldId id="280" r:id="rId71"/>
    <p:sldId id="365" r:id="rId72"/>
    <p:sldId id="364" r:id="rId73"/>
    <p:sldId id="341" r:id="rId74"/>
    <p:sldId id="342" r:id="rId75"/>
    <p:sldId id="397" r:id="rId76"/>
    <p:sldId id="408" r:id="rId77"/>
    <p:sldId id="403" r:id="rId78"/>
    <p:sldId id="409" r:id="rId79"/>
    <p:sldId id="413" r:id="rId80"/>
    <p:sldId id="419" r:id="rId81"/>
    <p:sldId id="414" r:id="rId82"/>
    <p:sldId id="428" r:id="rId83"/>
    <p:sldId id="416" r:id="rId84"/>
    <p:sldId id="431" r:id="rId85"/>
    <p:sldId id="432" r:id="rId86"/>
    <p:sldId id="411" r:id="rId87"/>
    <p:sldId id="344" r:id="rId88"/>
    <p:sldId id="303" r:id="rId89"/>
    <p:sldId id="283" r:id="rId90"/>
    <p:sldId id="410" r:id="rId91"/>
    <p:sldId id="305" r:id="rId92"/>
    <p:sldId id="287" r:id="rId93"/>
    <p:sldId id="290" r:id="rId94"/>
    <p:sldId id="322" r:id="rId95"/>
    <p:sldId id="317" r:id="rId96"/>
    <p:sldId id="318" r:id="rId97"/>
    <p:sldId id="319" r:id="rId98"/>
    <p:sldId id="321" r:id="rId99"/>
    <p:sldId id="293" r:id="rId100"/>
    <p:sldId id="292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1" autoAdjust="0"/>
  </p:normalViewPr>
  <p:slideViewPr>
    <p:cSldViewPr snapToGrid="0" snapToObjects="1">
      <p:cViewPr>
        <p:scale>
          <a:sx n="100" d="100"/>
          <a:sy n="100" d="100"/>
        </p:scale>
        <p:origin x="-188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7A3AC-0177-5E46-AD9A-0840127701E0}" type="datetimeFigureOut">
              <a:rPr lang="en-US" smtClean="0"/>
              <a:t>12/13/21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E7CA-B295-F54A-BC8D-124A9039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E7CA-B295-F54A-BC8D-124A90399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December 13, 21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December 13, 21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H Sarabun New"/>
                <a:cs typeface="TH Sarabun New"/>
              </a:rPr>
              <a:t>R2 </a:t>
            </a:r>
            <a:r>
              <a:rPr lang="th-TH" sz="2800" dirty="0" smtClean="0">
                <a:latin typeface="TH Sarabun New"/>
                <a:cs typeface="TH Sarabun New"/>
              </a:rPr>
              <a:t>สริตา จินาวงศ์</a:t>
            </a:r>
          </a:p>
          <a:p>
            <a:r>
              <a:rPr lang="th-TH" sz="2800" dirty="0" smtClean="0">
                <a:latin typeface="TH Sarabun New"/>
                <a:cs typeface="TH Sarabun New"/>
              </a:rPr>
              <a:t>อ</a:t>
            </a:r>
            <a:r>
              <a:rPr lang="en-US" sz="2800" dirty="0" smtClean="0">
                <a:latin typeface="TH Sarabun New"/>
                <a:cs typeface="TH Sarabun New"/>
              </a:rPr>
              <a:t>. </a:t>
            </a:r>
            <a:r>
              <a:rPr lang="th-TH" sz="2800" dirty="0" smtClean="0">
                <a:latin typeface="TH Sarabun New"/>
                <a:cs typeface="TH Sarabun New"/>
              </a:rPr>
              <a:t>นวล</a:t>
            </a:r>
            <a:r>
              <a:rPr lang="th-TH" sz="2800" dirty="0">
                <a:latin typeface="TH Sarabun New"/>
                <a:cs typeface="TH Sarabun New"/>
              </a:rPr>
              <a:t>วรรณ ภูว</a:t>
            </a:r>
            <a:r>
              <a:rPr lang="th-TH" sz="2800" dirty="0" smtClean="0">
                <a:latin typeface="TH Sarabun New"/>
                <a:cs typeface="TH Sarabun New"/>
              </a:rPr>
              <a:t>โชติโร</a:t>
            </a:r>
            <a:r>
              <a:rPr lang="th-TH" sz="2800" dirty="0">
                <a:latin typeface="TH Sarabun New"/>
                <a:cs typeface="TH Sarabun New"/>
              </a:rPr>
              <a:t>จนโภคิน</a:t>
            </a:r>
            <a:endParaRPr lang="en-US" sz="2800" dirty="0">
              <a:latin typeface="TH Sarabun New"/>
              <a:cs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400063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 New"/>
                <a:cs typeface="TH Sarabun New"/>
              </a:rPr>
              <a:t>ปฎิเสธประวัติสูบบหรี่ และ ดื่มเหล้า</a:t>
            </a:r>
          </a:p>
          <a:p>
            <a:r>
              <a:rPr lang="th-TH" dirty="0" smtClean="0">
                <a:latin typeface="TH Sarabun New"/>
                <a:cs typeface="TH Sarabun New"/>
              </a:rPr>
              <a:t>ปฎิเสธประวัติแพ้ยา แพ้อาหาร</a:t>
            </a:r>
          </a:p>
          <a:p>
            <a:r>
              <a:rPr lang="th-TH" dirty="0" smtClean="0">
                <a:latin typeface="TH Sarabun New"/>
                <a:cs typeface="TH Sarabun New"/>
              </a:rPr>
              <a:t>มีประวัติผ่าตัดไส้ติ่งเมื่อ</a:t>
            </a:r>
            <a:r>
              <a:rPr lang="en-US" dirty="0" smtClean="0">
                <a:latin typeface="TH Sarabun New"/>
                <a:cs typeface="TH Sarabun New"/>
              </a:rPr>
              <a:t> 6</a:t>
            </a:r>
            <a:r>
              <a:rPr lang="th-TH" dirty="0" smtClean="0">
                <a:latin typeface="TH Sarabun New"/>
                <a:cs typeface="TH Sarabun New"/>
              </a:rPr>
              <a:t> ปีก่อน ไม่มีภาวะแทรกซ้อน</a:t>
            </a:r>
          </a:p>
          <a:p>
            <a:r>
              <a:rPr lang="th-TH" dirty="0" smtClean="0">
                <a:latin typeface="TH Sarabun New"/>
                <a:cs typeface="TH Sarabun New"/>
              </a:rPr>
              <a:t>ปฎิเสธโรคพันธุกรรมในครอบครัว</a:t>
            </a:r>
            <a:endParaRPr lang="en-US" dirty="0">
              <a:latin typeface="TH Sarabun New"/>
              <a:cs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27421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R1 Physical examination &amp; 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V/S : BT 36 C, PR 66 </a:t>
            </a:r>
            <a:r>
              <a:rPr lang="en-US" dirty="0" err="1" smtClean="0"/>
              <a:t>bpm</a:t>
            </a:r>
            <a:r>
              <a:rPr lang="en-US" dirty="0" smtClean="0"/>
              <a:t>, RR 20 /min, BP 152/92 mmHg</a:t>
            </a:r>
          </a:p>
          <a:p>
            <a:r>
              <a:rPr lang="en-US" dirty="0" smtClean="0"/>
              <a:t>BW 60 kg, </a:t>
            </a:r>
            <a:r>
              <a:rPr lang="en-US" dirty="0" err="1" smtClean="0"/>
              <a:t>Ht</a:t>
            </a:r>
            <a:r>
              <a:rPr lang="en-US" dirty="0" smtClean="0"/>
              <a:t> 175 cm, BMI 19.6 kg/m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GA : </a:t>
            </a:r>
            <a:r>
              <a:rPr lang="en-US" dirty="0" err="1" smtClean="0">
                <a:solidFill>
                  <a:srgbClr val="FF0000"/>
                </a:solidFill>
              </a:rPr>
              <a:t>Comatosed</a:t>
            </a:r>
            <a:r>
              <a:rPr lang="en-US" dirty="0" smtClean="0"/>
              <a:t>, </a:t>
            </a:r>
            <a:r>
              <a:rPr lang="en-US" dirty="0" err="1" smtClean="0"/>
              <a:t>normosthenic</a:t>
            </a:r>
            <a:r>
              <a:rPr lang="en-US" dirty="0" smtClean="0"/>
              <a:t> built, </a:t>
            </a:r>
            <a:r>
              <a:rPr lang="en-US" dirty="0" smtClean="0">
                <a:solidFill>
                  <a:srgbClr val="FF0000"/>
                </a:solidFill>
              </a:rPr>
              <a:t>on endotracheal tube</a:t>
            </a:r>
          </a:p>
          <a:p>
            <a:r>
              <a:rPr lang="en-US" dirty="0" smtClean="0"/>
              <a:t>HEENT : </a:t>
            </a:r>
            <a:r>
              <a:rPr lang="en-US" dirty="0" smtClean="0">
                <a:solidFill>
                  <a:srgbClr val="FF0000"/>
                </a:solidFill>
              </a:rPr>
              <a:t>Moderately pale conjunctivae</a:t>
            </a:r>
            <a:r>
              <a:rPr lang="en-US" dirty="0" smtClean="0"/>
              <a:t>, anicteric </a:t>
            </a:r>
            <a:r>
              <a:rPr lang="en-US" dirty="0" err="1" smtClean="0"/>
              <a:t>sclerae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Lung : Clear, equal breath sound both lungs</a:t>
            </a:r>
          </a:p>
          <a:p>
            <a:r>
              <a:rPr lang="en-US" dirty="0" smtClean="0"/>
              <a:t>Heart : Normal S1, S2 no murmur</a:t>
            </a:r>
          </a:p>
          <a:p>
            <a:r>
              <a:rPr lang="en-US" dirty="0" smtClean="0"/>
              <a:t>Abdomen : Soft, not tender, no abdominal distension, </a:t>
            </a:r>
            <a:r>
              <a:rPr lang="en-US" dirty="0" err="1" smtClean="0"/>
              <a:t>normoactive</a:t>
            </a:r>
            <a:r>
              <a:rPr lang="en-US" dirty="0" smtClean="0"/>
              <a:t> bowel sound</a:t>
            </a:r>
          </a:p>
          <a:p>
            <a:r>
              <a:rPr lang="en-US" dirty="0" smtClean="0"/>
              <a:t>Ext : No pitting edema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58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E1VTM1, pupil 8 mm fixed dilate BE, not response to pain stimuli, doll’s eye negative, corneal reflex negative, cough reflex negative, motor grade 0 all extremities, </a:t>
            </a:r>
            <a:r>
              <a:rPr lang="en-US" dirty="0" smtClean="0">
                <a:solidFill>
                  <a:srgbClr val="292934"/>
                </a:solidFill>
              </a:rPr>
              <a:t>clonus positive </a:t>
            </a:r>
            <a:r>
              <a:rPr lang="en-US" dirty="0" smtClean="0">
                <a:solidFill>
                  <a:srgbClr val="292934"/>
                </a:solidFill>
              </a:rPr>
              <a:t>negative, </a:t>
            </a:r>
            <a:r>
              <a:rPr lang="en-US" dirty="0" smtClean="0">
                <a:solidFill>
                  <a:srgbClr val="292934"/>
                </a:solidFill>
              </a:rPr>
              <a:t>BBZ absent both, stiff neck negative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4886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t="23863" r="31389" b="7332"/>
          <a:stretch/>
        </p:blipFill>
        <p:spPr>
          <a:xfrm>
            <a:off x="1676400" y="49405"/>
            <a:ext cx="5372100" cy="68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Coma</a:t>
            </a:r>
            <a:r>
              <a:rPr lang="en-US" dirty="0"/>
              <a:t>, irreversible, and cause </a:t>
            </a:r>
            <a:r>
              <a:rPr lang="en-US" dirty="0" smtClean="0"/>
              <a:t>known</a:t>
            </a:r>
          </a:p>
          <a:p>
            <a:r>
              <a:rPr lang="en-US" dirty="0" smtClean="0"/>
              <a:t>Neuroimaging </a:t>
            </a:r>
            <a:r>
              <a:rPr lang="en-US" dirty="0"/>
              <a:t>explains </a:t>
            </a:r>
            <a:r>
              <a:rPr lang="en-US" dirty="0" smtClean="0"/>
              <a:t>coma</a:t>
            </a:r>
          </a:p>
          <a:p>
            <a:r>
              <a:rPr lang="en-US" dirty="0" smtClean="0"/>
              <a:t>CNS</a:t>
            </a:r>
            <a:r>
              <a:rPr lang="en-US" dirty="0"/>
              <a:t>-depressant drug effect absent </a:t>
            </a:r>
          </a:p>
          <a:p>
            <a:r>
              <a:rPr lang="en-US" dirty="0" smtClean="0"/>
              <a:t>No </a:t>
            </a:r>
            <a:r>
              <a:rPr lang="en-US" dirty="0"/>
              <a:t>evidence of residual </a:t>
            </a:r>
            <a:r>
              <a:rPr lang="en-US" dirty="0" smtClean="0"/>
              <a:t>paralytics</a:t>
            </a:r>
          </a:p>
          <a:p>
            <a:r>
              <a:rPr lang="en-US" dirty="0" smtClean="0"/>
              <a:t>Absence </a:t>
            </a:r>
            <a:r>
              <a:rPr lang="en-US" dirty="0"/>
              <a:t>of severe acid-base, electrolyte, and endocrine </a:t>
            </a:r>
            <a:r>
              <a:rPr lang="en-US" dirty="0" smtClean="0"/>
              <a:t>abnormality</a:t>
            </a:r>
          </a:p>
          <a:p>
            <a:r>
              <a:rPr lang="en-US" dirty="0" err="1" smtClean="0"/>
              <a:t>Normothermia</a:t>
            </a:r>
            <a:r>
              <a:rPr lang="en-US" dirty="0" smtClean="0"/>
              <a:t> </a:t>
            </a:r>
            <a:r>
              <a:rPr lang="en-US" dirty="0"/>
              <a:t>(core </a:t>
            </a:r>
            <a:r>
              <a:rPr lang="en-US" dirty="0" smtClean="0"/>
              <a:t>temperature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36°C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SBP &gt; </a:t>
            </a:r>
            <a:r>
              <a:rPr lang="en-US" dirty="0"/>
              <a:t>100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No </a:t>
            </a:r>
            <a:r>
              <a:rPr lang="en-US" dirty="0"/>
              <a:t>spontaneous respirations</a:t>
            </a:r>
          </a:p>
        </p:txBody>
      </p:sp>
    </p:spTree>
    <p:extLst>
      <p:ext uri="{BB962C8B-B14F-4D97-AF65-F5344CB8AC3E}">
        <p14:creationId xmlns:p14="http://schemas.microsoft.com/office/powerpoint/2010/main" val="410212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Pupils </a:t>
            </a:r>
            <a:r>
              <a:rPr lang="en-US" dirty="0"/>
              <a:t>nonreactive to bright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Corneal </a:t>
            </a:r>
            <a:r>
              <a:rPr lang="en-US" dirty="0"/>
              <a:t>reflex </a:t>
            </a:r>
            <a:r>
              <a:rPr lang="en-US" dirty="0" smtClean="0"/>
              <a:t>absent</a:t>
            </a:r>
          </a:p>
          <a:p>
            <a:r>
              <a:rPr lang="en-US" dirty="0" err="1" smtClean="0"/>
              <a:t>Oculocephalic</a:t>
            </a:r>
            <a:r>
              <a:rPr lang="en-US" dirty="0" smtClean="0"/>
              <a:t> </a:t>
            </a:r>
            <a:r>
              <a:rPr lang="en-US" dirty="0"/>
              <a:t>reflex absent </a:t>
            </a:r>
            <a:endParaRPr lang="en-US" dirty="0" smtClean="0"/>
          </a:p>
          <a:p>
            <a:r>
              <a:rPr lang="en-US" dirty="0" err="1" smtClean="0"/>
              <a:t>Oculovestibular</a:t>
            </a:r>
            <a:r>
              <a:rPr lang="en-US" dirty="0" smtClean="0"/>
              <a:t> </a:t>
            </a:r>
            <a:r>
              <a:rPr lang="en-US" dirty="0"/>
              <a:t>reflex </a:t>
            </a:r>
            <a:r>
              <a:rPr lang="en-US" dirty="0" smtClean="0"/>
              <a:t>absent</a:t>
            </a:r>
          </a:p>
          <a:p>
            <a:r>
              <a:rPr lang="en-US" dirty="0" smtClean="0"/>
              <a:t>No </a:t>
            </a:r>
            <a:r>
              <a:rPr lang="en-US" dirty="0"/>
              <a:t>facial movement to noxious stimuli at supraorbital nerve, </a:t>
            </a:r>
            <a:r>
              <a:rPr lang="en-US" dirty="0" err="1"/>
              <a:t>temporomandibular</a:t>
            </a:r>
            <a:r>
              <a:rPr lang="en-US" dirty="0"/>
              <a:t> </a:t>
            </a:r>
            <a:r>
              <a:rPr lang="en-US" dirty="0" smtClean="0"/>
              <a:t>joint</a:t>
            </a:r>
          </a:p>
          <a:p>
            <a:r>
              <a:rPr lang="en-US" dirty="0" smtClean="0"/>
              <a:t>Gag </a:t>
            </a:r>
            <a:r>
              <a:rPr lang="en-US" dirty="0"/>
              <a:t>reflex </a:t>
            </a:r>
            <a:r>
              <a:rPr lang="en-US" dirty="0" smtClean="0"/>
              <a:t>absent</a:t>
            </a:r>
          </a:p>
          <a:p>
            <a:r>
              <a:rPr lang="en-US" dirty="0" smtClean="0"/>
              <a:t>Cough </a:t>
            </a:r>
            <a:r>
              <a:rPr lang="en-US" dirty="0"/>
              <a:t>reflex absent to tracheal </a:t>
            </a:r>
            <a:r>
              <a:rPr lang="en-US" dirty="0" smtClean="0"/>
              <a:t>suctioning</a:t>
            </a:r>
          </a:p>
          <a:p>
            <a:r>
              <a:rPr lang="en-US" dirty="0" smtClean="0"/>
              <a:t>Absence </a:t>
            </a:r>
            <a:r>
              <a:rPr lang="en-US" dirty="0"/>
              <a:t>of motor response to noxious stimuli in all four </a:t>
            </a:r>
            <a:r>
              <a:rPr lang="en-US" dirty="0" smtClean="0"/>
              <a:t>limbs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Apnea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</a:t>
            </a:r>
            <a:r>
              <a:rPr lang="en-US" dirty="0"/>
              <a:t>is </a:t>
            </a:r>
            <a:r>
              <a:rPr lang="en-US" dirty="0" err="1"/>
              <a:t>hemodynamically</a:t>
            </a:r>
            <a:r>
              <a:rPr lang="en-US" dirty="0"/>
              <a:t> </a:t>
            </a:r>
            <a:r>
              <a:rPr lang="en-US" dirty="0" smtClean="0"/>
              <a:t>stable</a:t>
            </a:r>
          </a:p>
          <a:p>
            <a:r>
              <a:rPr lang="en-US" dirty="0" smtClean="0"/>
              <a:t>Ventilator </a:t>
            </a:r>
            <a:r>
              <a:rPr lang="en-US" dirty="0"/>
              <a:t>adjusted to provide </a:t>
            </a:r>
            <a:r>
              <a:rPr lang="en-US" dirty="0" err="1" smtClean="0"/>
              <a:t>normocarbia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 err="1"/>
              <a:t>preoxygenated</a:t>
            </a:r>
            <a:r>
              <a:rPr lang="en-US" dirty="0"/>
              <a:t> with 100% Fio2 for &gt; 10 min to Pao2 &gt; 200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Patient </a:t>
            </a:r>
            <a:r>
              <a:rPr lang="en-US" dirty="0"/>
              <a:t>well-oxygenated </a:t>
            </a:r>
            <a:r>
              <a:rPr lang="en-US" dirty="0" smtClean="0"/>
              <a:t>with PEEP </a:t>
            </a:r>
            <a:r>
              <a:rPr lang="en-US" dirty="0"/>
              <a:t>5 cm </a:t>
            </a:r>
            <a:r>
              <a:rPr lang="en-US" dirty="0" smtClean="0"/>
              <a:t>H2O</a:t>
            </a:r>
          </a:p>
          <a:p>
            <a:r>
              <a:rPr lang="en-US" dirty="0" smtClean="0"/>
              <a:t>Provide </a:t>
            </a:r>
            <a:r>
              <a:rPr lang="en-US" dirty="0"/>
              <a:t>oxygen via a suction catheter to the level of the carina at 6 L/min or attach T-piece with continuous positive airway pressure at 10 cm </a:t>
            </a:r>
            <a:r>
              <a:rPr lang="en-US" dirty="0" smtClean="0"/>
              <a:t>H2O</a:t>
            </a:r>
          </a:p>
          <a:p>
            <a:r>
              <a:rPr lang="en-US" dirty="0" smtClean="0"/>
              <a:t>Disconnect ventilator</a:t>
            </a:r>
          </a:p>
          <a:p>
            <a:r>
              <a:rPr lang="en-US" dirty="0" smtClean="0"/>
              <a:t>Spontaneous </a:t>
            </a:r>
            <a:r>
              <a:rPr lang="en-US" dirty="0"/>
              <a:t>respirations </a:t>
            </a:r>
            <a:r>
              <a:rPr lang="en-US" dirty="0" smtClean="0"/>
              <a:t>absent</a:t>
            </a:r>
          </a:p>
          <a:p>
            <a:r>
              <a:rPr lang="en-US" dirty="0" smtClean="0"/>
              <a:t>Arterial </a:t>
            </a:r>
            <a:r>
              <a:rPr lang="en-US" dirty="0"/>
              <a:t>blood gas drawn at 8–10 min, patient reconnected to </a:t>
            </a:r>
            <a:r>
              <a:rPr lang="en-US" dirty="0" smtClean="0"/>
              <a:t>ventilator</a:t>
            </a:r>
          </a:p>
          <a:p>
            <a:r>
              <a:rPr lang="en-US" dirty="0" smtClean="0"/>
              <a:t>Pco2 </a:t>
            </a:r>
            <a:r>
              <a:rPr lang="en-US" dirty="0"/>
              <a:t>&gt; 60 or 20 mm Hg rise from normal baseline value</a:t>
            </a:r>
          </a:p>
        </p:txBody>
      </p:sp>
    </p:spTree>
    <p:extLst>
      <p:ext uri="{BB962C8B-B14F-4D97-AF65-F5344CB8AC3E}">
        <p14:creationId xmlns:p14="http://schemas.microsoft.com/office/powerpoint/2010/main" val="30870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Apnea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</a:t>
            </a:r>
            <a:r>
              <a:rPr lang="en-US" dirty="0"/>
              <a:t>is </a:t>
            </a:r>
            <a:r>
              <a:rPr lang="en-US" dirty="0" err="1"/>
              <a:t>hemodynamically</a:t>
            </a:r>
            <a:r>
              <a:rPr lang="en-US" dirty="0"/>
              <a:t> </a:t>
            </a:r>
            <a:r>
              <a:rPr lang="en-US" dirty="0" smtClean="0"/>
              <a:t>stable</a:t>
            </a:r>
          </a:p>
          <a:p>
            <a:r>
              <a:rPr lang="en-US" dirty="0" smtClean="0"/>
              <a:t>Ventilator </a:t>
            </a:r>
            <a:r>
              <a:rPr lang="en-US" dirty="0"/>
              <a:t>adjusted to provide </a:t>
            </a:r>
            <a:r>
              <a:rPr lang="en-US" dirty="0" err="1" smtClean="0"/>
              <a:t>normocarbia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 err="1"/>
              <a:t>preoxygenated</a:t>
            </a:r>
            <a:r>
              <a:rPr lang="en-US" dirty="0"/>
              <a:t> with 100% Fio2 for &gt; 10 min to Pao2 &gt; 200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Patient </a:t>
            </a:r>
            <a:r>
              <a:rPr lang="en-US" dirty="0"/>
              <a:t>well-oxygenated </a:t>
            </a:r>
            <a:r>
              <a:rPr lang="en-US" dirty="0" smtClean="0"/>
              <a:t>with PEEP </a:t>
            </a:r>
            <a:r>
              <a:rPr lang="en-US" dirty="0"/>
              <a:t>5 cm </a:t>
            </a:r>
            <a:r>
              <a:rPr lang="en-US" dirty="0" smtClean="0"/>
              <a:t>H2O</a:t>
            </a:r>
          </a:p>
          <a:p>
            <a:r>
              <a:rPr lang="en-US" dirty="0" smtClean="0"/>
              <a:t>Provide </a:t>
            </a:r>
            <a:r>
              <a:rPr lang="en-US" dirty="0"/>
              <a:t>oxygen via a suction catheter to the level of the carina at 6 L/min or attach T-piece with continuous positive airway pressure at 10 cm </a:t>
            </a:r>
            <a:r>
              <a:rPr lang="en-US" dirty="0" smtClean="0"/>
              <a:t>H2O</a:t>
            </a:r>
          </a:p>
          <a:p>
            <a:r>
              <a:rPr lang="en-US" dirty="0" smtClean="0"/>
              <a:t>Disconnect ventilator</a:t>
            </a:r>
          </a:p>
          <a:p>
            <a:r>
              <a:rPr lang="en-US" dirty="0" smtClean="0"/>
              <a:t>Spontaneous </a:t>
            </a:r>
            <a:r>
              <a:rPr lang="en-US" dirty="0"/>
              <a:t>respirations </a:t>
            </a:r>
            <a:r>
              <a:rPr lang="en-US" dirty="0" smtClean="0"/>
              <a:t>absent</a:t>
            </a:r>
          </a:p>
          <a:p>
            <a:r>
              <a:rPr lang="en-US" dirty="0" smtClean="0"/>
              <a:t>Arterial </a:t>
            </a:r>
            <a:r>
              <a:rPr lang="en-US" dirty="0"/>
              <a:t>blood gas drawn at 8–10 min, patient reconnected to </a:t>
            </a:r>
            <a:r>
              <a:rPr lang="en-US" dirty="0" smtClean="0"/>
              <a:t>ventilator</a:t>
            </a:r>
          </a:p>
          <a:p>
            <a:r>
              <a:rPr lang="en-US" dirty="0" smtClean="0"/>
              <a:t>Pco2 </a:t>
            </a:r>
            <a:r>
              <a:rPr lang="en-US" dirty="0"/>
              <a:t>&gt; 60 or 20 mm Hg rise from normal baseline value</a:t>
            </a:r>
          </a:p>
        </p:txBody>
      </p:sp>
    </p:spTree>
    <p:extLst>
      <p:ext uri="{BB962C8B-B14F-4D97-AF65-F5344CB8AC3E}">
        <p14:creationId xmlns:p14="http://schemas.microsoft.com/office/powerpoint/2010/main" val="422388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Ancillary </a:t>
            </a:r>
            <a:r>
              <a:rPr lang="en-US" dirty="0"/>
              <a:t>testing </a:t>
            </a:r>
            <a:r>
              <a:rPr lang="en-US" dirty="0" smtClean="0"/>
              <a:t>: </a:t>
            </a:r>
            <a:r>
              <a:rPr lang="en-US" sz="2700" dirty="0" smtClean="0"/>
              <a:t>only </a:t>
            </a:r>
            <a:r>
              <a:rPr lang="en-US" sz="2700" dirty="0"/>
              <a:t>1 test needs to be performed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</a:t>
            </a:r>
            <a:r>
              <a:rPr lang="en-US" dirty="0"/>
              <a:t>angiogram </a:t>
            </a:r>
            <a:endParaRPr lang="en-US" dirty="0" smtClean="0"/>
          </a:p>
          <a:p>
            <a:r>
              <a:rPr lang="en-US" dirty="0" err="1" smtClean="0"/>
              <a:t>Hexylmethylpropylene</a:t>
            </a:r>
            <a:r>
              <a:rPr lang="en-US" dirty="0" smtClean="0"/>
              <a:t> </a:t>
            </a:r>
            <a:r>
              <a:rPr lang="en-US" dirty="0" err="1"/>
              <a:t>amineoxine</a:t>
            </a:r>
            <a:r>
              <a:rPr lang="en-US" dirty="0"/>
              <a:t> single-photon emission </a:t>
            </a:r>
            <a:r>
              <a:rPr lang="en-US" dirty="0" smtClean="0"/>
              <a:t>CT</a:t>
            </a:r>
          </a:p>
          <a:p>
            <a:r>
              <a:rPr lang="en-US" dirty="0" smtClean="0"/>
              <a:t>Electroencephalography</a:t>
            </a:r>
          </a:p>
          <a:p>
            <a:r>
              <a:rPr lang="en-US" dirty="0" err="1" smtClean="0"/>
              <a:t>Transcranial</a:t>
            </a:r>
            <a:r>
              <a:rPr lang="en-US" dirty="0" smtClean="0"/>
              <a:t> </a:t>
            </a:r>
            <a:r>
              <a:rPr lang="en-US" dirty="0"/>
              <a:t>Doppler </a:t>
            </a:r>
            <a:r>
              <a:rPr lang="en-US" dirty="0" smtClean="0"/>
              <a:t>ultrasonography</a:t>
            </a:r>
          </a:p>
          <a:p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of death (MM/DD/YY) </a:t>
            </a:r>
            <a:r>
              <a:rPr lang="en-US" dirty="0" smtClean="0"/>
              <a:t>_______________________</a:t>
            </a:r>
          </a:p>
          <a:p>
            <a:endParaRPr lang="en-US" dirty="0"/>
          </a:p>
          <a:p>
            <a:r>
              <a:rPr lang="en-US" dirty="0" smtClean="0"/>
              <a:t>Name </a:t>
            </a:r>
            <a:r>
              <a:rPr lang="en-US" dirty="0"/>
              <a:t>of physician and signature 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3840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: 21 year-old Thai male patient</a:t>
            </a:r>
          </a:p>
          <a:p>
            <a:r>
              <a:rPr lang="en-US" dirty="0" smtClean="0"/>
              <a:t>Diagnosis : Serotonin syndrome with brain death</a:t>
            </a:r>
          </a:p>
          <a:p>
            <a:r>
              <a:rPr lang="en-US" dirty="0" smtClean="0"/>
              <a:t>Operation : Harvest organ</a:t>
            </a:r>
          </a:p>
        </p:txBody>
      </p:sp>
    </p:spTree>
    <p:extLst>
      <p:ext uri="{BB962C8B-B14F-4D97-AF65-F5344CB8AC3E}">
        <p14:creationId xmlns:p14="http://schemas.microsoft.com/office/powerpoint/2010/main" val="219717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Apnea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83FB052-3383-4970-937D-5DD7D8A20F9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9803" b="5556"/>
          <a:stretch/>
        </p:blipFill>
        <p:spPr>
          <a:xfrm>
            <a:off x="3207376" y="237214"/>
            <a:ext cx="5832893" cy="6772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40200" y="2946400"/>
            <a:ext cx="1155700" cy="2159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54700" y="2501900"/>
            <a:ext cx="1155700" cy="2159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66000" y="2235200"/>
            <a:ext cx="1155700" cy="2159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blood count</a:t>
            </a:r>
          </a:p>
          <a:p>
            <a:r>
              <a:rPr lang="en-US" dirty="0" smtClean="0"/>
              <a:t>Serum </a:t>
            </a:r>
            <a:r>
              <a:rPr lang="en-US" dirty="0"/>
              <a:t>electrolytes, </a:t>
            </a:r>
            <a:r>
              <a:rPr lang="en-US" dirty="0" smtClean="0"/>
              <a:t>BUN, </a:t>
            </a:r>
            <a:r>
              <a:rPr lang="en-US" dirty="0"/>
              <a:t>and </a:t>
            </a:r>
            <a:r>
              <a:rPr lang="en-US" dirty="0" err="1"/>
              <a:t>creatinine</a:t>
            </a:r>
            <a:endParaRPr lang="en-US" dirty="0"/>
          </a:p>
          <a:p>
            <a:r>
              <a:rPr lang="en-US" dirty="0" smtClean="0"/>
              <a:t>Liver </a:t>
            </a:r>
            <a:r>
              <a:rPr lang="en-US" dirty="0"/>
              <a:t>function tests</a:t>
            </a:r>
          </a:p>
          <a:p>
            <a:r>
              <a:rPr lang="en-US" dirty="0" smtClean="0"/>
              <a:t>Urinalysis</a:t>
            </a:r>
            <a:endParaRPr lang="en-US" dirty="0"/>
          </a:p>
          <a:p>
            <a:r>
              <a:rPr lang="en-US" dirty="0" smtClean="0"/>
              <a:t>Arterial </a:t>
            </a:r>
            <a:r>
              <a:rPr lang="en-US" dirty="0"/>
              <a:t>blood gas (ABG)</a:t>
            </a:r>
          </a:p>
          <a:p>
            <a:r>
              <a:rPr lang="en-US" dirty="0" smtClean="0"/>
              <a:t>PT/INR and </a:t>
            </a:r>
            <a:r>
              <a:rPr lang="en-US" dirty="0" err="1" smtClean="0"/>
              <a:t>aPTT</a:t>
            </a:r>
            <a:r>
              <a:rPr lang="en-US" dirty="0" smtClean="0"/>
              <a:t>/ ratio</a:t>
            </a:r>
            <a:endParaRPr lang="en-US" dirty="0"/>
          </a:p>
          <a:p>
            <a:r>
              <a:rPr lang="en-US" dirty="0" smtClean="0"/>
              <a:t>Blood</a:t>
            </a:r>
            <a:r>
              <a:rPr lang="en-US" dirty="0"/>
              <a:t>, sputum, and urine cultures</a:t>
            </a:r>
          </a:p>
        </p:txBody>
      </p:sp>
    </p:spTree>
    <p:extLst>
      <p:ext uri="{BB962C8B-B14F-4D97-AF65-F5344CB8AC3E}">
        <p14:creationId xmlns:p14="http://schemas.microsoft.com/office/powerpoint/2010/main" val="17521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Infectious disease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HIV </a:t>
            </a:r>
            <a:r>
              <a:rPr lang="en-US" dirty="0"/>
              <a:t>antibody (anti-HIV) donor screening test or HIV antigen/antibody (Ag/</a:t>
            </a:r>
            <a:r>
              <a:rPr lang="en-US" dirty="0" err="1"/>
              <a:t>Ab</a:t>
            </a:r>
            <a:r>
              <a:rPr lang="en-US" dirty="0"/>
              <a:t>) combination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HIV </a:t>
            </a:r>
            <a:r>
              <a:rPr lang="en-US" dirty="0"/>
              <a:t>RNA nucleic acid amplification test (NAT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Hepatitis </a:t>
            </a:r>
            <a:r>
              <a:rPr lang="en-US" dirty="0"/>
              <a:t>B surface antigen (</a:t>
            </a:r>
            <a:r>
              <a:rPr lang="en-US" dirty="0" err="1"/>
              <a:t>HBsAg</a:t>
            </a:r>
            <a:r>
              <a:rPr lang="en-US" dirty="0"/>
              <a:t>) donor screening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Hepatitis </a:t>
            </a:r>
            <a:r>
              <a:rPr lang="en-US" dirty="0"/>
              <a:t>B core antibody (anti-</a:t>
            </a:r>
            <a:r>
              <a:rPr lang="en-US" dirty="0" err="1"/>
              <a:t>HBc</a:t>
            </a:r>
            <a:r>
              <a:rPr lang="en-US" dirty="0"/>
              <a:t>) donor screening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Hepatitis </a:t>
            </a:r>
            <a:r>
              <a:rPr lang="en-US" dirty="0"/>
              <a:t>B DNA </a:t>
            </a:r>
            <a:r>
              <a:rPr lang="en-US" dirty="0" smtClean="0"/>
              <a:t>NAT</a:t>
            </a:r>
          </a:p>
          <a:p>
            <a:r>
              <a:rPr lang="en-US" dirty="0" smtClean="0"/>
              <a:t>Hepatitis </a:t>
            </a:r>
            <a:r>
              <a:rPr lang="en-US" dirty="0"/>
              <a:t>C virus antibody (anti-HCV) donor screening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Hepatitis </a:t>
            </a:r>
            <a:r>
              <a:rPr lang="en-US" dirty="0"/>
              <a:t>C RNA </a:t>
            </a:r>
            <a:r>
              <a:rPr lang="en-US" dirty="0" smtClean="0"/>
              <a:t>NAT</a:t>
            </a:r>
          </a:p>
          <a:p>
            <a:r>
              <a:rPr lang="en-US" dirty="0" smtClean="0"/>
              <a:t>Cytomegalovirus </a:t>
            </a:r>
            <a:r>
              <a:rPr lang="en-US" dirty="0"/>
              <a:t>antibody (anti-CMV) donor screening or diagnostic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Epstein</a:t>
            </a:r>
            <a:r>
              <a:rPr lang="en-US" dirty="0"/>
              <a:t>-Barr virus antibody (anti-EBV) donor screening or diagnostic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Syphilis </a:t>
            </a:r>
            <a:r>
              <a:rPr lang="en-US" dirty="0"/>
              <a:t>donor screening or diagnostic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Toxoplasma </a:t>
            </a:r>
            <a:r>
              <a:rPr lang="en-US" dirty="0"/>
              <a:t>immunoglobulin G (</a:t>
            </a:r>
            <a:r>
              <a:rPr lang="en-US" dirty="0" err="1"/>
              <a:t>IgG</a:t>
            </a:r>
            <a:r>
              <a:rPr lang="en-US" dirty="0"/>
              <a:t>) antibody </a:t>
            </a:r>
            <a:r>
              <a:rPr lang="en-US" dirty="0" smtClean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2283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organ-specific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Echocardiography : potential </a:t>
            </a:r>
            <a:r>
              <a:rPr lang="en-US" dirty="0"/>
              <a:t>heart </a:t>
            </a:r>
            <a:r>
              <a:rPr lang="en-US" dirty="0" smtClean="0"/>
              <a:t>donors</a:t>
            </a:r>
          </a:p>
          <a:p>
            <a:r>
              <a:rPr lang="en-US" dirty="0"/>
              <a:t>C</a:t>
            </a:r>
            <a:r>
              <a:rPr lang="en-US" dirty="0" smtClean="0"/>
              <a:t>ardiac </a:t>
            </a:r>
            <a:r>
              <a:rPr lang="en-US" dirty="0"/>
              <a:t>catheterization </a:t>
            </a:r>
            <a:r>
              <a:rPr lang="en-US" dirty="0" smtClean="0"/>
              <a:t>: older </a:t>
            </a:r>
            <a:r>
              <a:rPr lang="en-US" dirty="0"/>
              <a:t>heart donors (&gt;40 years) or those with significant risk factors for coronary heart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Fiber optic </a:t>
            </a:r>
            <a:r>
              <a:rPr lang="en-US" dirty="0"/>
              <a:t>bronchoscopy </a:t>
            </a:r>
            <a:r>
              <a:rPr lang="en-US" dirty="0" smtClean="0"/>
              <a:t>&amp; CT chest : potential </a:t>
            </a:r>
            <a:r>
              <a:rPr lang="en-US" dirty="0"/>
              <a:t>lung donors.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percutaneous liver biopsy </a:t>
            </a:r>
            <a:r>
              <a:rPr lang="en-US" dirty="0" smtClean="0"/>
              <a:t>: liver </a:t>
            </a:r>
            <a:r>
              <a:rPr lang="en-US" dirty="0"/>
              <a:t>donors with obesity, positive testing for HCV, or history of alcoholism.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6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926" y="25401"/>
            <a:ext cx="9098074" cy="6854627"/>
            <a:chOff x="0" y="533400"/>
            <a:chExt cx="8898341" cy="6189414"/>
          </a:xfrm>
        </p:grpSpPr>
        <p:pic>
          <p:nvPicPr>
            <p:cNvPr id="5" name="Picture 4" descr="S__70975509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2" t="10556" r="7118" b="2222"/>
            <a:stretch/>
          </p:blipFill>
          <p:spPr>
            <a:xfrm>
              <a:off x="0" y="533400"/>
              <a:ext cx="4359739" cy="6166478"/>
            </a:xfrm>
            <a:prstGeom prst="rect">
              <a:avLst/>
            </a:prstGeom>
          </p:spPr>
        </p:pic>
        <p:pic>
          <p:nvPicPr>
            <p:cNvPr id="7" name="Picture 6" descr="S__7097551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9445" r="3661"/>
            <a:stretch/>
          </p:blipFill>
          <p:spPr>
            <a:xfrm>
              <a:off x="4434266" y="556336"/>
              <a:ext cx="4464075" cy="616647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638067" y="1702550"/>
              <a:ext cx="1320800" cy="635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2409" y="906335"/>
              <a:ext cx="2057400" cy="2413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90188" y="1357707"/>
              <a:ext cx="1320800" cy="18415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flipV="1">
              <a:off x="2654300" y="1160856"/>
              <a:ext cx="914400" cy="17462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88524" y="5981700"/>
              <a:ext cx="1600200" cy="482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9303" y="4549814"/>
              <a:ext cx="1066800" cy="431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65589" y="4558817"/>
              <a:ext cx="1066800" cy="431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40651" y="5179885"/>
              <a:ext cx="1066800" cy="431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7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CBC : </a:t>
            </a:r>
            <a:r>
              <a:rPr lang="en-US" dirty="0" err="1" smtClean="0">
                <a:solidFill>
                  <a:srgbClr val="FF0000"/>
                </a:solidFill>
              </a:rPr>
              <a:t>Hb</a:t>
            </a:r>
            <a:r>
              <a:rPr lang="en-US" dirty="0" smtClean="0">
                <a:solidFill>
                  <a:srgbClr val="FF0000"/>
                </a:solidFill>
              </a:rPr>
              <a:t> 8.4 g/dl, </a:t>
            </a:r>
            <a:r>
              <a:rPr lang="en-US" dirty="0" err="1" smtClean="0">
                <a:solidFill>
                  <a:srgbClr val="FF0000"/>
                </a:solidFill>
              </a:rPr>
              <a:t>Hct</a:t>
            </a:r>
            <a:r>
              <a:rPr lang="en-US" dirty="0" smtClean="0">
                <a:solidFill>
                  <a:srgbClr val="FF0000"/>
                </a:solidFill>
              </a:rPr>
              <a:t> 26 %</a:t>
            </a:r>
            <a:r>
              <a:rPr lang="en-US" dirty="0" smtClean="0"/>
              <a:t>, </a:t>
            </a:r>
            <a:r>
              <a:rPr lang="en-US" dirty="0" err="1" smtClean="0"/>
              <a:t>Plt</a:t>
            </a:r>
            <a:r>
              <a:rPr lang="en-US" dirty="0" smtClean="0"/>
              <a:t> 279,000 /</a:t>
            </a:r>
            <a:r>
              <a:rPr lang="en-US" dirty="0" err="1" smtClean="0"/>
              <a:t>ul</a:t>
            </a:r>
            <a:r>
              <a:rPr lang="en-US" dirty="0" smtClean="0"/>
              <a:t>, WBC 26,400 /</a:t>
            </a:r>
            <a:r>
              <a:rPr lang="en-US" dirty="0" err="1" smtClean="0"/>
              <a:t>ul</a:t>
            </a:r>
            <a:r>
              <a:rPr lang="en-US" dirty="0" smtClean="0"/>
              <a:t>, PMN 94%, </a:t>
            </a:r>
            <a:r>
              <a:rPr lang="en-US" dirty="0" err="1" smtClean="0"/>
              <a:t>Lym</a:t>
            </a:r>
            <a:r>
              <a:rPr lang="en-US" dirty="0" smtClean="0"/>
              <a:t> 3 %, Mono 3%</a:t>
            </a:r>
          </a:p>
          <a:p>
            <a:r>
              <a:rPr lang="en-US" dirty="0" smtClean="0"/>
              <a:t>Bun/Cr : 24.8 mg/dl, 0.54</a:t>
            </a:r>
          </a:p>
          <a:p>
            <a:r>
              <a:rPr lang="en-US" dirty="0" err="1" smtClean="0"/>
              <a:t>eGFR</a:t>
            </a:r>
            <a:r>
              <a:rPr lang="en-US" dirty="0" smtClean="0"/>
              <a:t> : 150 ml/min/1.73m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Electrolytes: Na 147.8 mEq/L, </a:t>
            </a:r>
            <a:r>
              <a:rPr lang="en-US" dirty="0">
                <a:solidFill>
                  <a:srgbClr val="FF0000"/>
                </a:solidFill>
              </a:rPr>
              <a:t>K 3.2 mEq/L</a:t>
            </a:r>
            <a:r>
              <a:rPr lang="en-US" dirty="0"/>
              <a:t>, </a:t>
            </a:r>
            <a:r>
              <a:rPr lang="en-US" dirty="0" err="1" smtClean="0"/>
              <a:t>Cl</a:t>
            </a:r>
            <a:r>
              <a:rPr lang="en-US" dirty="0"/>
              <a:t> 115.5 mEq/L, </a:t>
            </a:r>
            <a:r>
              <a:rPr lang="en-US" dirty="0">
                <a:solidFill>
                  <a:srgbClr val="FF0000"/>
                </a:solidFill>
              </a:rPr>
              <a:t>HCO3 22.7 mEq/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</a:p>
          <a:p>
            <a:r>
              <a:rPr lang="en-US" dirty="0" smtClean="0"/>
              <a:t>LFT : TP/</a:t>
            </a:r>
            <a:r>
              <a:rPr lang="en-US" dirty="0" err="1" smtClean="0"/>
              <a:t>Alb</a:t>
            </a:r>
            <a:r>
              <a:rPr lang="en-US" dirty="0" smtClean="0"/>
              <a:t> : 5.61 g/dl/2.81 g/dl, TB/DB : 5.31 mg/dl/4.32 mg/dl,</a:t>
            </a:r>
            <a:r>
              <a:rPr lang="en-US" dirty="0" smtClean="0">
                <a:solidFill>
                  <a:srgbClr val="FF0000"/>
                </a:solidFill>
              </a:rPr>
              <a:t> AST/ALT : 116 U/L/164.7 U/L, ALP 157 U/L</a:t>
            </a:r>
          </a:p>
          <a:p>
            <a:r>
              <a:rPr lang="en-US" dirty="0" err="1" smtClean="0"/>
              <a:t>Coagulogram</a:t>
            </a:r>
            <a:r>
              <a:rPr lang="en-US" dirty="0" smtClean="0"/>
              <a:t> : PT/INR : 16/1.07 , APTT : 34/1.36 , TT : 22/2.01</a:t>
            </a:r>
          </a:p>
          <a:p>
            <a:r>
              <a:rPr lang="en-US" dirty="0" smtClean="0"/>
              <a:t>BS : 107 (06:00)</a:t>
            </a:r>
          </a:p>
          <a:p>
            <a:r>
              <a:rPr lang="en-US" dirty="0" smtClean="0"/>
              <a:t>ABG : </a:t>
            </a:r>
            <a:r>
              <a:rPr lang="en-US" dirty="0" smtClean="0">
                <a:solidFill>
                  <a:srgbClr val="FF0000"/>
                </a:solidFill>
              </a:rPr>
              <a:t>pH 7.32, pO2 480 mmHg, pCO2 49.4 mmHg</a:t>
            </a:r>
            <a:r>
              <a:rPr lang="en-US" dirty="0" smtClean="0"/>
              <a:t>, Na 146 mmol/L, </a:t>
            </a:r>
            <a:r>
              <a:rPr lang="en-US" dirty="0" smtClean="0">
                <a:solidFill>
                  <a:srgbClr val="FF0000"/>
                </a:solidFill>
              </a:rPr>
              <a:t>K 3.11 mmol/L</a:t>
            </a:r>
            <a:r>
              <a:rPr lang="en-US" dirty="0" smtClean="0"/>
              <a:t>, HCO3 24.9, </a:t>
            </a: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 4.52 mg/dl</a:t>
            </a:r>
            <a:r>
              <a:rPr lang="en-US" dirty="0" smtClean="0"/>
              <a:t>, BE </a:t>
            </a:r>
            <a:r>
              <a:rPr lang="en-US" dirty="0"/>
              <a:t>-1.2 mmol/</a:t>
            </a:r>
            <a:r>
              <a:rPr lang="en-US" dirty="0" smtClean="0"/>
              <a:t>L, ETCO2 26.4 mmol/L, FiO2 100 %, O2 sat 99.8 %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 : Y/C, Sp. Gr. 1.013, pH 6, </a:t>
            </a:r>
            <a:r>
              <a:rPr lang="en-US" dirty="0" err="1" smtClean="0"/>
              <a:t>Sp</a:t>
            </a:r>
            <a:r>
              <a:rPr lang="en-US" dirty="0" smtClean="0"/>
              <a:t> gr. 0-1, WBC 5-10, RBC 2-3, Bacteria few, Glucose Trace, Protein Trace</a:t>
            </a:r>
          </a:p>
          <a:p>
            <a:r>
              <a:rPr lang="en-US" dirty="0" smtClean="0"/>
              <a:t>Sputum G/S : Few PMNs, Moderate Gram </a:t>
            </a:r>
            <a:r>
              <a:rPr lang="en-US" dirty="0" err="1" smtClean="0"/>
              <a:t>negtive</a:t>
            </a:r>
            <a:r>
              <a:rPr lang="en-US" dirty="0" smtClean="0"/>
              <a:t> bacilli, Moderate Gram positive </a:t>
            </a:r>
            <a:r>
              <a:rPr lang="en-US" dirty="0" err="1" smtClean="0"/>
              <a:t>cocci</a:t>
            </a:r>
            <a:endParaRPr lang="en-US" dirty="0" smtClean="0"/>
          </a:p>
          <a:p>
            <a:r>
              <a:rPr lang="en-US" dirty="0" smtClean="0"/>
              <a:t>Urine G/S : Few PMNs, no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Anti-</a:t>
            </a:r>
            <a:r>
              <a:rPr lang="en-US" dirty="0" err="1" smtClean="0"/>
              <a:t>HBc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: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err="1" smtClean="0"/>
              <a:t>HBsAg</a:t>
            </a:r>
            <a:r>
              <a:rPr lang="en-US" dirty="0" smtClean="0"/>
              <a:t> : Non-reactive</a:t>
            </a:r>
          </a:p>
          <a:p>
            <a:r>
              <a:rPr lang="en-US" dirty="0" err="1" smtClean="0"/>
              <a:t>HBeAg</a:t>
            </a:r>
            <a:r>
              <a:rPr lang="en-US" dirty="0" smtClean="0"/>
              <a:t> : Non-reactive</a:t>
            </a:r>
          </a:p>
          <a:p>
            <a:r>
              <a:rPr lang="en-US" dirty="0" smtClean="0"/>
              <a:t>Anti-HBs : Positive</a:t>
            </a:r>
          </a:p>
          <a:p>
            <a:r>
              <a:rPr lang="en-US" dirty="0"/>
              <a:t>Anti-</a:t>
            </a:r>
            <a:r>
              <a:rPr lang="en-US" dirty="0" err="1" smtClean="0"/>
              <a:t>HBe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Negative</a:t>
            </a:r>
          </a:p>
          <a:p>
            <a:r>
              <a:rPr lang="en-US" dirty="0"/>
              <a:t>Anti-</a:t>
            </a:r>
            <a:r>
              <a:rPr lang="en-US" dirty="0" smtClean="0"/>
              <a:t>HBC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Negative</a:t>
            </a:r>
          </a:p>
          <a:p>
            <a:r>
              <a:rPr lang="en-US" dirty="0" smtClean="0"/>
              <a:t>Anti-HCV :  </a:t>
            </a:r>
            <a:r>
              <a:rPr lang="en-US" dirty="0"/>
              <a:t>Non-</a:t>
            </a:r>
            <a:r>
              <a:rPr lang="en-US" dirty="0" smtClean="0"/>
              <a:t>reactive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HBc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: Negative</a:t>
            </a:r>
          </a:p>
          <a:p>
            <a:r>
              <a:rPr lang="en-US" dirty="0" smtClean="0"/>
              <a:t>Anti-HAV </a:t>
            </a:r>
            <a:r>
              <a:rPr lang="en-US" dirty="0" err="1" smtClean="0"/>
              <a:t>IgG</a:t>
            </a:r>
            <a:r>
              <a:rPr lang="en-US" dirty="0" smtClean="0"/>
              <a:t> : Positive</a:t>
            </a:r>
          </a:p>
          <a:p>
            <a:r>
              <a:rPr lang="en-US" dirty="0" smtClean="0"/>
              <a:t>Anti-HAV </a:t>
            </a:r>
            <a:r>
              <a:rPr lang="en-US" dirty="0" err="1" smtClean="0"/>
              <a:t>IgM</a:t>
            </a:r>
            <a:r>
              <a:rPr lang="en-US" dirty="0" smtClean="0"/>
              <a:t> : Negative</a:t>
            </a:r>
          </a:p>
          <a:p>
            <a:r>
              <a:rPr lang="en-US" dirty="0"/>
              <a:t>Anti-</a:t>
            </a:r>
            <a:r>
              <a:rPr lang="en-US" dirty="0" smtClean="0"/>
              <a:t>HBC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smtClean="0"/>
              <a:t>CMV </a:t>
            </a:r>
            <a:r>
              <a:rPr lang="en-US" dirty="0" err="1" smtClean="0"/>
              <a:t>IgM</a:t>
            </a:r>
            <a:r>
              <a:rPr lang="en-US" dirty="0" smtClean="0"/>
              <a:t> : </a:t>
            </a:r>
            <a:r>
              <a:rPr lang="en-US" dirty="0" err="1" smtClean="0"/>
              <a:t>Neg</a:t>
            </a:r>
            <a:r>
              <a:rPr lang="en-US" dirty="0" smtClean="0"/>
              <a:t> , CMV </a:t>
            </a:r>
            <a:r>
              <a:rPr lang="en-US" dirty="0" err="1" smtClean="0"/>
              <a:t>IgM</a:t>
            </a:r>
            <a:r>
              <a:rPr lang="en-US" dirty="0" smtClean="0"/>
              <a:t> : 0.4 (0-0.9)</a:t>
            </a:r>
          </a:p>
          <a:p>
            <a:r>
              <a:rPr lang="en-US" dirty="0" smtClean="0"/>
              <a:t>CMV </a:t>
            </a:r>
            <a:r>
              <a:rPr lang="en-US" dirty="0" err="1" smtClean="0"/>
              <a:t>IgG</a:t>
            </a:r>
            <a:r>
              <a:rPr lang="en-US" dirty="0" smtClean="0"/>
              <a:t> : Positive, CMV </a:t>
            </a:r>
            <a:r>
              <a:rPr lang="en-US" dirty="0" err="1" smtClean="0"/>
              <a:t>IgG</a:t>
            </a:r>
            <a:r>
              <a:rPr lang="en-US" dirty="0" smtClean="0"/>
              <a:t> : 7.3 (0-0.8)</a:t>
            </a:r>
          </a:p>
          <a:p>
            <a:r>
              <a:rPr lang="en-US" dirty="0" smtClean="0"/>
              <a:t>VDRL : Non-reactive, Anti-HIV : Negative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 30/10/2564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8116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0"/>
          <a:stretch/>
        </p:blipFill>
        <p:spPr>
          <a:xfrm>
            <a:off x="1632143" y="1295401"/>
            <a:ext cx="6330757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 New"/>
                <a:cs typeface="TH Sarabun New"/>
              </a:rPr>
              <a:t>ซึมลง </a:t>
            </a:r>
            <a:r>
              <a:rPr lang="en-US" sz="4000" dirty="0" smtClean="0">
                <a:latin typeface="TH Sarabun New"/>
                <a:cs typeface="TH Sarabun New"/>
              </a:rPr>
              <a:t>30 </a:t>
            </a:r>
            <a:r>
              <a:rPr lang="th-TH" sz="4000" dirty="0" smtClean="0">
                <a:latin typeface="TH Sarabun New"/>
                <a:cs typeface="TH Sarabun New"/>
              </a:rPr>
              <a:t>นาที ก่อนมารพ</a:t>
            </a:r>
            <a:endParaRPr lang="en-US" sz="4000" dirty="0">
              <a:latin typeface="TH Sarabun New"/>
              <a:cs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239797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EKG</a:t>
            </a:r>
            <a:r>
              <a:rPr lang="th-TH" dirty="0" smtClean="0"/>
              <a:t> </a:t>
            </a:r>
            <a:r>
              <a:rPr lang="en-US" dirty="0" smtClean="0"/>
              <a:t>23/10/2564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C362BC-4D4F-402C-9A7A-0282C496817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5236" r="2235" b="11216"/>
          <a:stretch/>
        </p:blipFill>
        <p:spPr>
          <a:xfrm>
            <a:off x="113160" y="2138682"/>
            <a:ext cx="8788801" cy="43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Echocardiogram 29/10/2564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LV size, Good </a:t>
            </a:r>
            <a:r>
              <a:rPr lang="en-US" dirty="0"/>
              <a:t>LV </a:t>
            </a:r>
            <a:r>
              <a:rPr lang="en-US" dirty="0" err="1"/>
              <a:t>systoic</a:t>
            </a:r>
            <a:r>
              <a:rPr lang="en-US" dirty="0"/>
              <a:t> function, LVEF </a:t>
            </a:r>
            <a:r>
              <a:rPr lang="en-US" dirty="0" smtClean="0"/>
              <a:t>50-55%, no RWMA, normal LV wall thickness.</a:t>
            </a:r>
          </a:p>
          <a:p>
            <a:r>
              <a:rPr lang="en-US" dirty="0" smtClean="0"/>
              <a:t>Normal </a:t>
            </a:r>
            <a:r>
              <a:rPr lang="en-US" dirty="0"/>
              <a:t>RV size and </a:t>
            </a:r>
            <a:r>
              <a:rPr lang="en-US" dirty="0" smtClean="0"/>
              <a:t>good RV systolic </a:t>
            </a:r>
            <a:r>
              <a:rPr lang="en-US" dirty="0"/>
              <a:t>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MR, Mild TR.</a:t>
            </a:r>
          </a:p>
          <a:p>
            <a:r>
              <a:rPr lang="en-US" dirty="0" smtClean="0"/>
              <a:t>No </a:t>
            </a:r>
            <a:r>
              <a:rPr lang="en-US" dirty="0"/>
              <a:t>significant </a:t>
            </a:r>
            <a:r>
              <a:rPr lang="en-US" dirty="0" err="1"/>
              <a:t>valvular</a:t>
            </a:r>
            <a:r>
              <a:rPr lang="en-US" dirty="0"/>
              <a:t> pathology.</a:t>
            </a:r>
          </a:p>
        </p:txBody>
      </p:sp>
    </p:spTree>
    <p:extLst>
      <p:ext uri="{BB962C8B-B14F-4D97-AF65-F5344CB8AC3E}">
        <p14:creationId xmlns:p14="http://schemas.microsoft.com/office/powerpoint/2010/main" val="11771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26/10/2564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Impression </a:t>
            </a:r>
            <a:r>
              <a:rPr lang="en-US" dirty="0"/>
              <a:t>&amp; Clinical </a:t>
            </a:r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electroencephalographic finding was abnormal and consistent with very severe diffuse encephalopathy.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epileptiform</a:t>
            </a:r>
            <a:r>
              <a:rPr lang="en-US" dirty="0" smtClean="0"/>
              <a:t> </a:t>
            </a:r>
            <a:r>
              <a:rPr lang="en-US" dirty="0"/>
              <a:t>discharge or EEG seizure was seen.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00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 Problem list &amp; ASA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Severe serotonin syndrome </a:t>
            </a:r>
            <a:r>
              <a:rPr lang="en-US" sz="2400" dirty="0" smtClean="0"/>
              <a:t>with multi-organ failure with brain death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3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R2 preoperative evaluation &amp;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1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Patient factor</a:t>
            </a:r>
          </a:p>
          <a:p>
            <a:r>
              <a:rPr lang="en-US" sz="2800" dirty="0" smtClean="0"/>
              <a:t>Surgical factor</a:t>
            </a:r>
          </a:p>
          <a:p>
            <a:r>
              <a:rPr lang="en-US" sz="2800" dirty="0" smtClean="0"/>
              <a:t>Anesthetic factor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5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Severe serotonin syndrome </a:t>
            </a:r>
          </a:p>
          <a:p>
            <a:pPr lvl="1"/>
            <a:r>
              <a:rPr lang="en-US" sz="2800" dirty="0" smtClean="0"/>
              <a:t>Neurogenic </a:t>
            </a:r>
            <a:r>
              <a:rPr lang="en-US" sz="2800" dirty="0"/>
              <a:t>pulmonary edema</a:t>
            </a:r>
          </a:p>
          <a:p>
            <a:pPr lvl="1"/>
            <a:r>
              <a:rPr lang="en-US" sz="2800" dirty="0" smtClean="0"/>
              <a:t>Brain </a:t>
            </a:r>
            <a:r>
              <a:rPr lang="en-US" sz="2800" dirty="0"/>
              <a:t>death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641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serotonin syndrome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2" b="2407"/>
          <a:stretch/>
        </p:blipFill>
        <p:spPr>
          <a:xfrm>
            <a:off x="571500" y="5714"/>
            <a:ext cx="7721600" cy="68522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>
          <a:xfrm>
            <a:off x="0" y="1320800"/>
            <a:ext cx="9210621" cy="49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Mainstays of management: stop the serotonergic agent and give supportive </a:t>
            </a:r>
            <a:r>
              <a:rPr lang="en-US" dirty="0" smtClean="0"/>
              <a:t>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8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Cyproheptadine</a:t>
            </a:r>
            <a:r>
              <a:rPr lang="en-US" sz="3200" dirty="0" smtClean="0"/>
              <a:t> :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otent </a:t>
            </a:r>
            <a:r>
              <a:rPr lang="en-US" sz="2400" dirty="0"/>
              <a:t>5-HT2A </a:t>
            </a:r>
            <a:r>
              <a:rPr lang="en-US" sz="2400" dirty="0" smtClean="0"/>
              <a:t>antagonist</a:t>
            </a:r>
          </a:p>
          <a:p>
            <a:r>
              <a:rPr lang="en-US" sz="3200" dirty="0" smtClean="0"/>
              <a:t>Chlorpromazine : </a:t>
            </a:r>
          </a:p>
          <a:p>
            <a:pPr lvl="1"/>
            <a:r>
              <a:rPr lang="en-US" sz="2400" dirty="0" smtClean="0"/>
              <a:t>5</a:t>
            </a:r>
            <a:r>
              <a:rPr lang="en-US" sz="2400" dirty="0"/>
              <a:t>-HT1A and 5-HT2A </a:t>
            </a:r>
            <a:r>
              <a:rPr lang="en-US" sz="2400" dirty="0" smtClean="0"/>
              <a:t>antagonist</a:t>
            </a:r>
          </a:p>
        </p:txBody>
      </p:sp>
    </p:spTree>
    <p:extLst>
      <p:ext uri="{BB962C8B-B14F-4D97-AF65-F5344CB8AC3E}">
        <p14:creationId xmlns:p14="http://schemas.microsoft.com/office/powerpoint/2010/main" val="13724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Cyproheptadine</a:t>
            </a:r>
            <a:r>
              <a:rPr lang="en-US" dirty="0" smtClean="0"/>
              <a:t> : </a:t>
            </a:r>
            <a:r>
              <a:rPr lang="en-US" dirty="0"/>
              <a:t>potent 5-HT2A </a:t>
            </a:r>
            <a:r>
              <a:rPr lang="en-US" dirty="0" smtClean="0"/>
              <a:t>antagonist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respond within 1 to 2 hours of administration. </a:t>
            </a:r>
            <a:endParaRPr lang="en-US" dirty="0" smtClean="0"/>
          </a:p>
          <a:p>
            <a:pPr lvl="1"/>
            <a:r>
              <a:rPr lang="en-US" dirty="0" smtClean="0"/>
              <a:t>Signs </a:t>
            </a:r>
            <a:r>
              <a:rPr lang="en-US" dirty="0"/>
              <a:t>and </a:t>
            </a:r>
            <a:r>
              <a:rPr lang="en-US" dirty="0" smtClean="0"/>
              <a:t>symptoms </a:t>
            </a:r>
            <a:r>
              <a:rPr lang="en-US" dirty="0"/>
              <a:t>have resolved completely within times ranging from 20 minutes to 48 hours, </a:t>
            </a:r>
            <a:r>
              <a:rPr lang="en-US" dirty="0" smtClean="0"/>
              <a:t>depending </a:t>
            </a:r>
            <a:r>
              <a:rPr lang="en-US" dirty="0"/>
              <a:t>on the severity of toxicity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dose </a:t>
            </a:r>
            <a:r>
              <a:rPr lang="en-US" dirty="0" smtClean="0"/>
              <a:t>: </a:t>
            </a:r>
            <a:r>
              <a:rPr lang="en-US" dirty="0"/>
              <a:t>12 mg, followed by 2 mg every 2 hours if symptoms continue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Maintenance : 8 </a:t>
            </a:r>
            <a:r>
              <a:rPr lang="en-US" dirty="0"/>
              <a:t>mg every 6 hours </a:t>
            </a:r>
            <a:r>
              <a:rPr lang="en-US" dirty="0" smtClean="0"/>
              <a:t>once </a:t>
            </a:r>
            <a:r>
              <a:rPr lang="en-US" dirty="0"/>
              <a:t>stabilization is achieved. </a:t>
            </a:r>
            <a:endParaRPr lang="en-US" dirty="0" smtClean="0"/>
          </a:p>
          <a:p>
            <a:pPr lvl="1"/>
            <a:r>
              <a:rPr lang="en-US" dirty="0" smtClean="0"/>
              <a:t>The total </a:t>
            </a:r>
            <a:r>
              <a:rPr lang="en-US" dirty="0"/>
              <a:t>daily dose </a:t>
            </a:r>
            <a:r>
              <a:rPr lang="en-US" dirty="0" smtClean="0"/>
              <a:t>should </a:t>
            </a:r>
            <a:r>
              <a:rPr lang="en-US" dirty="0"/>
              <a:t>not exceed 0.5 mg/kg/day. </a:t>
            </a:r>
            <a:endParaRPr lang="en-US" dirty="0" smtClean="0"/>
          </a:p>
          <a:p>
            <a:pPr lvl="1"/>
            <a:r>
              <a:rPr lang="en-US" dirty="0" smtClean="0"/>
              <a:t>Only oral </a:t>
            </a:r>
            <a:r>
              <a:rPr lang="en-US" dirty="0"/>
              <a:t>form but can be crushed and </a:t>
            </a:r>
            <a:r>
              <a:rPr lang="en-US" dirty="0" smtClean="0"/>
              <a:t>administered </a:t>
            </a:r>
            <a:r>
              <a:rPr lang="en-US" dirty="0"/>
              <a:t>via a </a:t>
            </a:r>
            <a:r>
              <a:rPr lang="en-US" dirty="0" smtClean="0"/>
              <a:t>NG tube.</a:t>
            </a:r>
          </a:p>
          <a:p>
            <a:r>
              <a:rPr lang="en-US" dirty="0" smtClean="0"/>
              <a:t>Chlorpromazine : </a:t>
            </a:r>
            <a:r>
              <a:rPr lang="en-US" dirty="0"/>
              <a:t>5-HT1A and 5-HT2A antagonist and can be given intramuscularly. </a:t>
            </a:r>
            <a:endParaRPr lang="en-US" dirty="0" smtClean="0"/>
          </a:p>
          <a:p>
            <a:pPr lvl="1"/>
            <a:r>
              <a:rPr lang="en-US" dirty="0" smtClean="0"/>
              <a:t>Side effects : Hypotension</a:t>
            </a:r>
            <a:r>
              <a:rPr lang="en-US" dirty="0"/>
              <a:t>, dystonic reactions, and neuroleptic malignant </a:t>
            </a:r>
            <a:r>
              <a:rPr lang="en-US" dirty="0" smtClean="0"/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339258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Benzodiazepines : mainstay </a:t>
            </a:r>
            <a:r>
              <a:rPr lang="en-US" dirty="0"/>
              <a:t>for symptomatic relief because of their anxiolytic and muscle relaxant effects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Neuromuscular </a:t>
            </a:r>
            <a:r>
              <a:rPr lang="en-US" dirty="0"/>
              <a:t>blocking agents.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suggested neuromuscular blocking agent for severe toxicity is a </a:t>
            </a:r>
            <a:r>
              <a:rPr lang="en-US" dirty="0" err="1"/>
              <a:t>nondepolarizing</a:t>
            </a:r>
            <a:r>
              <a:rPr lang="en-US" dirty="0"/>
              <a:t> agent such as </a:t>
            </a:r>
            <a:r>
              <a:rPr lang="en-US" dirty="0" err="1"/>
              <a:t>vecuronium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Succinylcholine </a:t>
            </a:r>
            <a:r>
              <a:rPr lang="en-US" dirty="0"/>
              <a:t>should be </a:t>
            </a:r>
            <a:r>
              <a:rPr lang="en-US" dirty="0" smtClean="0"/>
              <a:t>avoided</a:t>
            </a:r>
            <a:r>
              <a:rPr lang="en-US" dirty="0"/>
              <a:t> </a:t>
            </a:r>
            <a:r>
              <a:rPr lang="en-US" dirty="0" smtClean="0"/>
              <a:t>-&gt; exacerbate </a:t>
            </a:r>
            <a:r>
              <a:rPr lang="en-US" dirty="0" err="1"/>
              <a:t>rhabdomyolysis</a:t>
            </a:r>
            <a:r>
              <a:rPr lang="en-US" dirty="0"/>
              <a:t> and </a:t>
            </a:r>
            <a:r>
              <a:rPr lang="en-US" dirty="0" smtClean="0"/>
              <a:t>hyperkalemia.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restraints </a:t>
            </a:r>
            <a:r>
              <a:rPr lang="en-US" dirty="0" smtClean="0"/>
              <a:t>can </a:t>
            </a:r>
            <a:r>
              <a:rPr lang="en-US" dirty="0"/>
              <a:t>exacerbate hyperthermia and lactic acidosis in agitated patients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0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Neurogenic pulmonary edema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Neurogenic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00200"/>
            <a:ext cx="8143875" cy="51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412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4319" r="2921" b="2807"/>
          <a:stretch/>
        </p:blipFill>
        <p:spPr>
          <a:xfrm>
            <a:off x="1143000" y="0"/>
            <a:ext cx="6403474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002"/>
            <a:ext cx="8229600" cy="4876800"/>
          </a:xfrm>
        </p:spPr>
        <p:txBody>
          <a:bodyPr/>
          <a:lstStyle/>
          <a:p>
            <a:r>
              <a:rPr lang="en-US" dirty="0"/>
              <a:t>21 year-old Thai male </a:t>
            </a:r>
            <a:r>
              <a:rPr lang="en-US" dirty="0" smtClean="0"/>
              <a:t>patient : U/D MDD</a:t>
            </a:r>
          </a:p>
          <a:p>
            <a:r>
              <a:rPr lang="en-US" sz="1800" dirty="0" smtClean="0"/>
              <a:t>Current medication : Fluoxetine (20) 1 x 2 </a:t>
            </a:r>
            <a:r>
              <a:rPr lang="en-US" sz="1800" dirty="0" err="1" smtClean="0"/>
              <a:t>po</a:t>
            </a:r>
            <a:r>
              <a:rPr lang="en-US" sz="1800" dirty="0" smtClean="0"/>
              <a:t> pc, </a:t>
            </a:r>
            <a:r>
              <a:rPr lang="en-US" sz="1800" dirty="0" err="1" smtClean="0"/>
              <a:t>Lorazepam</a:t>
            </a:r>
            <a:r>
              <a:rPr lang="en-US" sz="1800" dirty="0" smtClean="0"/>
              <a:t> (2) 2 x 1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hs</a:t>
            </a:r>
            <a:r>
              <a:rPr lang="th-TH" sz="1800" dirty="0"/>
              <a:t> </a:t>
            </a:r>
            <a:endParaRPr lang="en-US" sz="1800" dirty="0" smtClean="0"/>
          </a:p>
          <a:p>
            <a:r>
              <a:rPr lang="en-US" dirty="0" smtClean="0"/>
              <a:t>Chief complaint : </a:t>
            </a:r>
            <a:r>
              <a:rPr lang="th-TH" dirty="0" smtClean="0">
                <a:latin typeface="TH Sarabun New"/>
                <a:cs typeface="TH Sarabun New"/>
              </a:rPr>
              <a:t>ซึม</a:t>
            </a:r>
            <a:r>
              <a:rPr lang="th-TH" dirty="0">
                <a:latin typeface="TH Sarabun New"/>
                <a:cs typeface="TH Sarabun New"/>
              </a:rPr>
              <a:t>ลง </a:t>
            </a:r>
            <a:r>
              <a:rPr lang="en-US" dirty="0">
                <a:latin typeface="TH Sarabun New"/>
                <a:cs typeface="TH Sarabun New"/>
              </a:rPr>
              <a:t>30 </a:t>
            </a:r>
            <a:r>
              <a:rPr lang="th-TH" dirty="0">
                <a:latin typeface="TH Sarabun New"/>
                <a:cs typeface="TH Sarabun New"/>
              </a:rPr>
              <a:t>นาที ก่อนมา</a:t>
            </a:r>
            <a:r>
              <a:rPr lang="th-TH" dirty="0" smtClean="0">
                <a:latin typeface="TH Sarabun New"/>
                <a:cs typeface="TH Sarabun New"/>
              </a:rPr>
              <a:t>รพ</a:t>
            </a:r>
            <a:endParaRPr lang="en-US" dirty="0"/>
          </a:p>
          <a:p>
            <a:r>
              <a:rPr lang="en-US" dirty="0" smtClean="0"/>
              <a:t>Present illness : </a:t>
            </a:r>
            <a:endParaRPr lang="th-TH" dirty="0" smtClean="0"/>
          </a:p>
          <a:p>
            <a:pPr lvl="1"/>
            <a:r>
              <a:rPr lang="en-US" dirty="0" smtClean="0"/>
              <a:t>18/10/64 </a:t>
            </a:r>
            <a:r>
              <a:rPr lang="th-TH" dirty="0" smtClean="0">
                <a:latin typeface="TH Sarabun New"/>
                <a:cs typeface="TH Sarabun New"/>
              </a:rPr>
              <a:t>ผู้ป่วยมีประวัติทานยา </a:t>
            </a:r>
            <a:r>
              <a:rPr lang="en-US" dirty="0"/>
              <a:t>Fluoxetine </a:t>
            </a:r>
            <a:r>
              <a:rPr lang="en-US" dirty="0" smtClean="0"/>
              <a:t>120 </a:t>
            </a:r>
            <a:r>
              <a:rPr lang="th-TH" dirty="0" smtClean="0">
                <a:latin typeface="TH Sarabun New"/>
                <a:cs typeface="TH Sarabun New"/>
              </a:rPr>
              <a:t>เม็ด เวลา </a:t>
            </a:r>
            <a:r>
              <a:rPr lang="en-US" dirty="0"/>
              <a:t>17</a:t>
            </a:r>
            <a:r>
              <a:rPr lang="en-US" dirty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00</a:t>
            </a:r>
            <a:r>
              <a:rPr lang="en-US" dirty="0">
                <a:sym typeface="Wingdings"/>
              </a:rPr>
              <a:t> </a:t>
            </a:r>
            <a:r>
              <a:rPr lang="th-TH" dirty="0" smtClean="0">
                <a:latin typeface="TH Sarabun New"/>
                <a:cs typeface="TH Sarabun New"/>
                <a:sym typeface="Wingdings"/>
              </a:rPr>
              <a:t>น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9</a:t>
            </a:r>
            <a:r>
              <a:rPr lang="en-US" dirty="0" smtClean="0"/>
              <a:t>/</a:t>
            </a:r>
            <a:r>
              <a:rPr lang="en-US" dirty="0"/>
              <a:t>10/</a:t>
            </a:r>
            <a:r>
              <a:rPr lang="en-US" dirty="0" smtClean="0"/>
              <a:t>64 06:00 </a:t>
            </a:r>
            <a:r>
              <a:rPr lang="th-TH" dirty="0" smtClean="0">
                <a:latin typeface="TH Sarabun New"/>
                <a:cs typeface="TH Sarabun New"/>
              </a:rPr>
              <a:t>มีผู้พบเห็นผู้ป่วยซึมลง พูดไม่ชัด ลิ้นแข็ง จึงได้นำส่งรพ</a:t>
            </a:r>
          </a:p>
          <a:p>
            <a:pPr lvl="1"/>
            <a:r>
              <a:rPr lang="en-US" dirty="0" smtClean="0"/>
              <a:t>At ER 06:30 V/S : BP 105/58 mmHg, RR 16 /min, BT 40 C, PR 98 </a:t>
            </a:r>
            <a:r>
              <a:rPr lang="en-US" dirty="0" err="1" smtClean="0"/>
              <a:t>bpm</a:t>
            </a:r>
            <a:r>
              <a:rPr lang="en-US" dirty="0" smtClean="0"/>
              <a:t>, </a:t>
            </a:r>
            <a:r>
              <a:rPr lang="en-US" dirty="0" smtClean="0"/>
              <a:t>E4V5M6</a:t>
            </a:r>
            <a:r>
              <a:rPr lang="en-US" dirty="0" smtClean="0"/>
              <a:t>, Pupil 4 mm RTLBE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07109"/>
              </p:ext>
            </p:extLst>
          </p:nvPr>
        </p:nvGraphicFramePr>
        <p:xfrm>
          <a:off x="1184518" y="4664544"/>
          <a:ext cx="6778382" cy="2021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/>
                <a:gridCol w="2032000"/>
                <a:gridCol w="27143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GTC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Valium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Dilantin</a:t>
                      </a:r>
                      <a:r>
                        <a:rPr lang="en-US" baseline="0" dirty="0" smtClean="0"/>
                        <a:t> 750 mg IV load and Intubate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08:34 – 08:50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 x III and CPR x 10 min -&gt;</a:t>
                      </a:r>
                      <a:r>
                        <a:rPr lang="en-US" baseline="0" dirty="0" smtClean="0"/>
                        <a:t> ROSC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Airway </a:t>
            </a:r>
            <a:r>
              <a:rPr lang="en-US" sz="2800" dirty="0"/>
              <a:t>and breathing: </a:t>
            </a:r>
            <a:endParaRPr lang="en-US" sz="2800" dirty="0" smtClean="0"/>
          </a:p>
          <a:p>
            <a:r>
              <a:rPr lang="en-US" sz="2800" dirty="0" smtClean="0"/>
              <a:t>Lung </a:t>
            </a:r>
            <a:r>
              <a:rPr lang="en-US" sz="2800" dirty="0"/>
              <a:t>protective ventilation </a:t>
            </a:r>
            <a:endParaRPr lang="en-US" sz="2800" dirty="0" smtClean="0"/>
          </a:p>
          <a:p>
            <a:r>
              <a:rPr lang="en-US" sz="2800" dirty="0" smtClean="0"/>
              <a:t>Higher PEEP (</a:t>
            </a:r>
            <a:r>
              <a:rPr lang="en-US" sz="2800" dirty="0"/>
              <a:t>&gt;10 cmH2O) </a:t>
            </a:r>
            <a:endParaRPr lang="en-US" sz="2800" dirty="0" smtClean="0"/>
          </a:p>
          <a:p>
            <a:pPr lvl="1"/>
            <a:r>
              <a:rPr lang="en-US" dirty="0" smtClean="0"/>
              <a:t>should </a:t>
            </a:r>
            <a:r>
              <a:rPr lang="en-US" dirty="0"/>
              <a:t>be avoided in patients with signs of raised ICP. </a:t>
            </a:r>
            <a:endParaRPr lang="en-US" dirty="0" smtClean="0"/>
          </a:p>
          <a:p>
            <a:r>
              <a:rPr lang="en-US" sz="2800" dirty="0" smtClean="0"/>
              <a:t>Permissive </a:t>
            </a:r>
            <a:r>
              <a:rPr lang="en-US" sz="2800" dirty="0" err="1" smtClean="0"/>
              <a:t>hypercapnia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should be avoided in patients with raised ICP. </a:t>
            </a:r>
          </a:p>
        </p:txBody>
      </p:sp>
    </p:spTree>
    <p:extLst>
      <p:ext uri="{BB962C8B-B14F-4D97-AF65-F5344CB8AC3E}">
        <p14:creationId xmlns:p14="http://schemas.microsoft.com/office/powerpoint/2010/main" val="31787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dirty="0"/>
              <a:t>. Circulation: </a:t>
            </a:r>
            <a:endParaRPr lang="en-US" sz="2800" dirty="0" smtClean="0"/>
          </a:p>
          <a:p>
            <a:r>
              <a:rPr lang="en-US" sz="2800" dirty="0" smtClean="0"/>
              <a:t>Cardiac </a:t>
            </a:r>
            <a:r>
              <a:rPr lang="en-US" sz="2800" dirty="0"/>
              <a:t>index </a:t>
            </a:r>
            <a:r>
              <a:rPr lang="en-US" sz="2800" dirty="0" smtClean="0"/>
              <a:t>&gt; 2.5 </a:t>
            </a:r>
            <a:r>
              <a:rPr lang="en-US" sz="2800" dirty="0"/>
              <a:t>L/min</a:t>
            </a:r>
            <a:r>
              <a:rPr lang="en-US" sz="2800" dirty="0" smtClean="0"/>
              <a:t>/m2 &amp; SVR &lt; 1000 dynes/sec/cm</a:t>
            </a:r>
            <a:r>
              <a:rPr lang="en-US" sz="2800" baseline="30000" dirty="0" smtClean="0"/>
              <a:t>5</a:t>
            </a:r>
            <a:endParaRPr lang="en-US" sz="2800" dirty="0" smtClean="0"/>
          </a:p>
          <a:p>
            <a:r>
              <a:rPr lang="en-US" sz="2800" dirty="0" err="1" smtClean="0"/>
              <a:t>Dobutamine</a:t>
            </a:r>
            <a:r>
              <a:rPr lang="en-US" sz="2800" dirty="0" smtClean="0"/>
              <a:t> :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line for </a:t>
            </a:r>
            <a:r>
              <a:rPr lang="en-US" sz="2800" dirty="0"/>
              <a:t>maintenance of cardiac index and SVR.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14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</a:t>
            </a:r>
          </a:p>
          <a:p>
            <a:r>
              <a:rPr lang="en-US" dirty="0" smtClean="0"/>
              <a:t>Respiratory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Renal</a:t>
            </a:r>
          </a:p>
          <a:p>
            <a:r>
              <a:rPr lang="en-US" dirty="0" smtClean="0"/>
              <a:t>Hematologic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6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 phases :</a:t>
            </a:r>
          </a:p>
          <a:p>
            <a:r>
              <a:rPr lang="en-US" dirty="0"/>
              <a:t>Catecholamine storm 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ICP - </a:t>
            </a:r>
            <a:r>
              <a:rPr lang="en-US" dirty="0"/>
              <a:t>compensatory arterial </a:t>
            </a:r>
            <a:r>
              <a:rPr lang="en-US" dirty="0" smtClean="0"/>
              <a:t>hypertension </a:t>
            </a:r>
          </a:p>
          <a:p>
            <a:pPr lvl="1"/>
            <a:r>
              <a:rPr lang="en-US" dirty="0" smtClean="0"/>
              <a:t>-&gt; marked </a:t>
            </a:r>
            <a:r>
              <a:rPr lang="en-US" dirty="0"/>
              <a:t>sympathetic stimulation with intense </a:t>
            </a:r>
            <a:r>
              <a:rPr lang="en-US" dirty="0" smtClean="0"/>
              <a:t>vasoconstriction</a:t>
            </a:r>
            <a:r>
              <a:rPr lang="en-US" dirty="0"/>
              <a:t>, raised systemic vascular resistance, and tachycardia</a:t>
            </a:r>
            <a:endParaRPr lang="en-US" dirty="0" smtClean="0"/>
          </a:p>
          <a:p>
            <a:r>
              <a:rPr lang="en-US" dirty="0" smtClean="0"/>
              <a:t>Marked hypotension :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brain herniation is </a:t>
            </a:r>
            <a:r>
              <a:rPr lang="en-US" dirty="0" smtClean="0"/>
              <a:t>complete -&gt; marked hypotension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8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</a:t>
            </a:r>
            <a:r>
              <a:rPr lang="en-US" dirty="0"/>
              <a:t>adequate intravascular </a:t>
            </a:r>
            <a:r>
              <a:rPr lang="en-US" dirty="0" smtClean="0"/>
              <a:t>volume</a:t>
            </a:r>
            <a:endParaRPr lang="en-US" dirty="0" smtClean="0"/>
          </a:p>
          <a:p>
            <a:r>
              <a:rPr lang="en-US" dirty="0" smtClean="0"/>
              <a:t>Fluid : Isotonic balance salt solution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evidence demonstrates that a specific crystalloid solution is superior to another. </a:t>
            </a:r>
            <a:endParaRPr lang="en-US" dirty="0" smtClean="0"/>
          </a:p>
          <a:p>
            <a:r>
              <a:rPr lang="en-US" dirty="0" smtClean="0"/>
              <a:t>Adequate resuscitation( MAP </a:t>
            </a:r>
            <a:r>
              <a:rPr lang="en-US" dirty="0"/>
              <a:t>60 </a:t>
            </a:r>
            <a:r>
              <a:rPr lang="en-US" dirty="0" smtClean="0"/>
              <a:t>- 100 mmHg) : </a:t>
            </a:r>
          </a:p>
          <a:p>
            <a:pPr lvl="1"/>
            <a:r>
              <a:rPr lang="en-US" dirty="0" smtClean="0"/>
              <a:t>decrease cytokine </a:t>
            </a:r>
            <a:r>
              <a:rPr lang="en-US" dirty="0"/>
              <a:t>levels </a:t>
            </a:r>
            <a:r>
              <a:rPr lang="en-US" dirty="0" smtClean="0"/>
              <a:t>&amp; increase </a:t>
            </a:r>
            <a:r>
              <a:rPr lang="en-US" dirty="0" smtClean="0"/>
              <a:t>organs </a:t>
            </a:r>
            <a:r>
              <a:rPr lang="en-US" dirty="0" err="1" smtClean="0"/>
              <a:t>availablility</a:t>
            </a:r>
            <a:r>
              <a:rPr lang="en-US" dirty="0" smtClean="0"/>
              <a:t> </a:t>
            </a:r>
            <a:r>
              <a:rPr lang="en-US" dirty="0"/>
              <a:t>for transplantation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Large </a:t>
            </a:r>
            <a:r>
              <a:rPr lang="en-US" dirty="0"/>
              <a:t>doses of starch-based colloids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be avoided because they may be associated with DGF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26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Dopamine </a:t>
            </a:r>
            <a:r>
              <a:rPr lang="en-US" dirty="0" smtClean="0"/>
              <a:t>: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line</a:t>
            </a:r>
          </a:p>
          <a:p>
            <a:pPr marL="457200" lvl="2"/>
            <a:r>
              <a:rPr lang="en-US" sz="2000" dirty="0"/>
              <a:t>Antiinflammatory and </a:t>
            </a:r>
            <a:r>
              <a:rPr lang="en-US" sz="2000" dirty="0" err="1"/>
              <a:t>immunomodulatory</a:t>
            </a:r>
            <a:r>
              <a:rPr lang="en-US" sz="2000" dirty="0"/>
              <a:t> effects. </a:t>
            </a:r>
            <a:endParaRPr lang="en-US" sz="2000" dirty="0"/>
          </a:p>
          <a:p>
            <a:r>
              <a:rPr lang="en-US" dirty="0"/>
              <a:t>If </a:t>
            </a:r>
            <a:r>
              <a:rPr lang="en-US" dirty="0" smtClean="0"/>
              <a:t>dopamine &gt; 10 mcg /kg/min </a:t>
            </a:r>
            <a:r>
              <a:rPr lang="en-US" dirty="0"/>
              <a:t>is </a:t>
            </a:r>
            <a:r>
              <a:rPr lang="en-US" dirty="0" smtClean="0"/>
              <a:t>required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vasoactive </a:t>
            </a:r>
            <a:r>
              <a:rPr lang="en-US" dirty="0"/>
              <a:t>agent </a:t>
            </a:r>
            <a:r>
              <a:rPr lang="en-US" dirty="0" smtClean="0"/>
              <a:t>should be </a:t>
            </a:r>
            <a:r>
              <a:rPr lang="en-US" dirty="0"/>
              <a:t>added. </a:t>
            </a:r>
          </a:p>
          <a:p>
            <a:r>
              <a:rPr lang="en-US" dirty="0" smtClean="0"/>
              <a:t>Vasopressin </a:t>
            </a:r>
            <a:r>
              <a:rPr lang="en-US" dirty="0"/>
              <a:t>:  </a:t>
            </a:r>
            <a:r>
              <a:rPr lang="en-US" dirty="0" smtClean="0"/>
              <a:t>0.5 </a:t>
            </a:r>
            <a:r>
              <a:rPr lang="en-US" dirty="0"/>
              <a:t>- 2.4 international units/</a:t>
            </a:r>
            <a:r>
              <a:rPr lang="en-US" dirty="0" smtClean="0"/>
              <a:t>hour 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therapy of choice for potential heart donors by the American College of Cardiology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catecholamine </a:t>
            </a:r>
            <a:r>
              <a:rPr lang="en-US" dirty="0" smtClean="0"/>
              <a:t>requirements &amp; effective </a:t>
            </a:r>
            <a:r>
              <a:rPr lang="en-US" dirty="0"/>
              <a:t>treatment for </a:t>
            </a:r>
            <a:r>
              <a:rPr lang="en-US" dirty="0" smtClean="0"/>
              <a:t>DI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990600"/>
          </a:xfrm>
        </p:spPr>
        <p:txBody>
          <a:bodyPr/>
          <a:lstStyle/>
          <a:p>
            <a:r>
              <a:rPr lang="en-US" dirty="0" smtClean="0"/>
              <a:t>CVS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899"/>
            <a:ext cx="8458200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</a:t>
            </a:r>
            <a:r>
              <a:rPr lang="en-US" dirty="0"/>
              <a:t>-protective ventilation strategies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TV </a:t>
            </a:r>
            <a:r>
              <a:rPr lang="en-US" dirty="0"/>
              <a:t>6-8 </a:t>
            </a:r>
            <a:r>
              <a:rPr lang="en-US" dirty="0" smtClean="0"/>
              <a:t>mL/kg </a:t>
            </a:r>
            <a:r>
              <a:rPr lang="en-US" dirty="0"/>
              <a:t>of predicted body weight, PEEP </a:t>
            </a:r>
            <a:r>
              <a:rPr lang="en-US" dirty="0" smtClean="0"/>
              <a:t>5-</a:t>
            </a:r>
            <a:r>
              <a:rPr lang="en-US" dirty="0"/>
              <a:t>10 cm </a:t>
            </a:r>
            <a:r>
              <a:rPr lang="en-US" dirty="0" smtClean="0"/>
              <a:t>H2O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Least FiO2 </a:t>
            </a:r>
            <a:r>
              <a:rPr lang="en-US" dirty="0"/>
              <a:t>to achieve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arterial </a:t>
            </a:r>
            <a:r>
              <a:rPr lang="en-US" dirty="0"/>
              <a:t>PaO2 </a:t>
            </a:r>
            <a:r>
              <a:rPr lang="en-US" dirty="0" smtClean="0"/>
              <a:t>&gt; 100 </a:t>
            </a:r>
            <a:r>
              <a:rPr lang="en-US" dirty="0"/>
              <a:t>mm Hg or </a:t>
            </a:r>
            <a:r>
              <a:rPr lang="en-US" dirty="0" smtClean="0"/>
              <a:t>oxygen </a:t>
            </a:r>
            <a:r>
              <a:rPr lang="en-US" dirty="0"/>
              <a:t>saturation </a:t>
            </a:r>
            <a:r>
              <a:rPr lang="en-US" dirty="0" smtClean="0"/>
              <a:t>&gt; 95%</a:t>
            </a:r>
          </a:p>
          <a:p>
            <a:r>
              <a:rPr lang="en-US" dirty="0" smtClean="0"/>
              <a:t>RR to </a:t>
            </a:r>
            <a:r>
              <a:rPr lang="en-US" dirty="0"/>
              <a:t>achieve </a:t>
            </a:r>
            <a:r>
              <a:rPr lang="en-US" dirty="0" smtClean="0"/>
              <a:t>arterial </a:t>
            </a:r>
            <a:r>
              <a:rPr lang="en-US" dirty="0"/>
              <a:t>PaCO2 </a:t>
            </a:r>
            <a:r>
              <a:rPr lang="en-US" dirty="0" smtClean="0"/>
              <a:t>35 - 45 </a:t>
            </a:r>
            <a:r>
              <a:rPr lang="en-US" dirty="0"/>
              <a:t>mm Hg. </a:t>
            </a:r>
            <a:endParaRPr lang="en-US" dirty="0" smtClean="0"/>
          </a:p>
          <a:p>
            <a:r>
              <a:rPr lang="en-US" dirty="0" smtClean="0"/>
              <a:t>Plateau </a:t>
            </a:r>
            <a:r>
              <a:rPr lang="en-US" dirty="0"/>
              <a:t>pressures </a:t>
            </a:r>
            <a:r>
              <a:rPr lang="en-US" dirty="0" smtClean="0"/>
              <a:t>≤ 30 </a:t>
            </a:r>
            <a:r>
              <a:rPr lang="en-US" dirty="0"/>
              <a:t>cm H2O.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6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replacement</a:t>
            </a:r>
          </a:p>
          <a:p>
            <a:r>
              <a:rPr lang="en-US" dirty="0" smtClean="0"/>
              <a:t>Diabetes </a:t>
            </a:r>
            <a:r>
              <a:rPr lang="en-US" dirty="0" err="1" smtClean="0"/>
              <a:t>insipidus</a:t>
            </a:r>
            <a:endParaRPr lang="en-US" dirty="0" smtClean="0"/>
          </a:p>
          <a:p>
            <a:r>
              <a:rPr lang="en-US" dirty="0" smtClean="0"/>
              <a:t>Insulin resistance</a:t>
            </a:r>
          </a:p>
          <a:p>
            <a:r>
              <a:rPr lang="en-US" dirty="0" smtClean="0"/>
              <a:t>Thermoregulation alteration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ROSC : </a:t>
            </a:r>
          </a:p>
          <a:p>
            <a:pPr lvl="1"/>
            <a:r>
              <a:rPr lang="en-US" dirty="0" smtClean="0"/>
              <a:t>V/S BP 70/30 mmHg, PR 40-50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smtClean="0"/>
              <a:t>EKG : NSR c LBBB rate 90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Management : </a:t>
            </a:r>
          </a:p>
          <a:p>
            <a:pPr lvl="1"/>
            <a:r>
              <a:rPr lang="en-US" dirty="0" smtClean="0"/>
              <a:t>ETT No. 8.0, depth 22 cm</a:t>
            </a:r>
          </a:p>
          <a:p>
            <a:pPr lvl="1"/>
            <a:r>
              <a:rPr lang="en-US" dirty="0" smtClean="0"/>
              <a:t>NSS LOAD 2,000 ml IV</a:t>
            </a:r>
          </a:p>
          <a:p>
            <a:pPr lvl="1"/>
            <a:r>
              <a:rPr lang="en-US" dirty="0" err="1" smtClean="0"/>
              <a:t>Acetar</a:t>
            </a:r>
            <a:r>
              <a:rPr lang="en-US" dirty="0" smtClean="0"/>
              <a:t> 1,000 ml IV</a:t>
            </a:r>
          </a:p>
          <a:p>
            <a:pPr lvl="1"/>
            <a:r>
              <a:rPr lang="en-US" dirty="0" smtClean="0"/>
              <a:t>Dopamine (2:1) IV rate 5 ml/</a:t>
            </a:r>
            <a:r>
              <a:rPr lang="en-US" dirty="0" err="1" smtClean="0"/>
              <a:t>hr</a:t>
            </a:r>
            <a:r>
              <a:rPr lang="en-US" dirty="0" smtClean="0"/>
              <a:t> (3.5 mcg)/kg/min)</a:t>
            </a:r>
            <a:endParaRPr lang="en-US" dirty="0" smtClean="0"/>
          </a:p>
          <a:p>
            <a:pPr lvl="1"/>
            <a:r>
              <a:rPr lang="en-US" dirty="0" err="1" smtClean="0"/>
              <a:t>Levophed</a:t>
            </a:r>
            <a:r>
              <a:rPr lang="en-US" dirty="0" smtClean="0"/>
              <a:t> (1:25) IV rate 10 ml/</a:t>
            </a:r>
            <a:r>
              <a:rPr lang="en-US" dirty="0" err="1" smtClean="0"/>
              <a:t>hr</a:t>
            </a:r>
            <a:r>
              <a:rPr lang="en-US" dirty="0" smtClean="0"/>
              <a:t> (0.1 mcg/kg/min)</a:t>
            </a:r>
            <a:endParaRPr lang="en-US" dirty="0" smtClean="0"/>
          </a:p>
          <a:p>
            <a:pPr lvl="1"/>
            <a:r>
              <a:rPr lang="en-US" dirty="0" err="1" smtClean="0"/>
              <a:t>Cypoheptadine</a:t>
            </a:r>
            <a:r>
              <a:rPr lang="en-US" dirty="0" smtClean="0"/>
              <a:t> 3 tab load then 2 tab </a:t>
            </a:r>
            <a:r>
              <a:rPr lang="en-US" dirty="0" err="1" smtClean="0"/>
              <a:t>po</a:t>
            </a:r>
            <a:r>
              <a:rPr lang="en-US" dirty="0" smtClean="0"/>
              <a:t> q 12 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r>
              <a:rPr lang="en-US" dirty="0" smtClean="0"/>
              <a:t>Ceftriaxone 2 g IV</a:t>
            </a:r>
          </a:p>
          <a:p>
            <a:pPr lvl="1"/>
            <a:r>
              <a:rPr lang="en-US" dirty="0" smtClean="0"/>
              <a:t>Refer to PMK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1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Impairment of the hypothalamic-pituitary axis </a:t>
            </a:r>
            <a:r>
              <a:rPr lang="en-US" dirty="0" smtClean="0"/>
              <a:t>-&gt; decreases anterior pituitary hormones</a:t>
            </a:r>
          </a:p>
          <a:p>
            <a:r>
              <a:rPr lang="en-US" dirty="0"/>
              <a:t>M</a:t>
            </a:r>
            <a:r>
              <a:rPr lang="en-US" dirty="0" smtClean="0"/>
              <a:t>eta</a:t>
            </a:r>
            <a:r>
              <a:rPr lang="en-US" dirty="0"/>
              <a:t>-analysis </a:t>
            </a:r>
            <a:r>
              <a:rPr lang="en-US" dirty="0" smtClean="0"/>
              <a:t>: no </a:t>
            </a:r>
            <a:r>
              <a:rPr lang="en-US" dirty="0"/>
              <a:t>clear benefit from the administration of thyroid hormone </a:t>
            </a:r>
            <a:r>
              <a:rPr lang="en-US" dirty="0" smtClean="0"/>
              <a:t>replacement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hyroid </a:t>
            </a:r>
            <a:r>
              <a:rPr lang="en-US" dirty="0"/>
              <a:t>replacement therapy should not be </a:t>
            </a:r>
            <a:r>
              <a:rPr lang="en-US" dirty="0" smtClean="0"/>
              <a:t>administered unless </a:t>
            </a:r>
            <a:r>
              <a:rPr lang="en-US" dirty="0"/>
              <a:t>the patient has a history of hypothyroidism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__53985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133600"/>
            <a:ext cx="8297009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/>
              <a:t>insipidus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35759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8" b="2977"/>
          <a:stretch/>
        </p:blipFill>
        <p:spPr>
          <a:xfrm>
            <a:off x="584200" y="1270000"/>
            <a:ext cx="7523510" cy="54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/>
              <a:t>insipidus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Approximately 80% of patients with brain death will develop </a:t>
            </a:r>
            <a:r>
              <a:rPr lang="en-US" dirty="0" smtClean="0"/>
              <a:t>DI </a:t>
            </a:r>
            <a:r>
              <a:rPr lang="en-US" dirty="0"/>
              <a:t>due to the destruction of the </a:t>
            </a:r>
            <a:r>
              <a:rPr lang="en-US" dirty="0" smtClean="0"/>
              <a:t>posterior </a:t>
            </a:r>
            <a:r>
              <a:rPr lang="en-US" dirty="0"/>
              <a:t>pituitary gland and the resultant </a:t>
            </a:r>
            <a:r>
              <a:rPr lang="en-US" dirty="0" smtClean="0"/>
              <a:t>ADH deficiency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Treatment : DDAVP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ntravenous </a:t>
            </a:r>
            <a:r>
              <a:rPr lang="en-US" dirty="0"/>
              <a:t>(IV), subcutaneous (SC), and intranasal administration.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dose for SC or IV </a:t>
            </a:r>
            <a:r>
              <a:rPr lang="en-US" dirty="0" smtClean="0"/>
              <a:t>: </a:t>
            </a:r>
            <a:r>
              <a:rPr lang="en-US" dirty="0"/>
              <a:t>1 to 2 μg twice daily; </a:t>
            </a:r>
            <a:endParaRPr lang="en-US" dirty="0" smtClean="0"/>
          </a:p>
          <a:p>
            <a:pPr lvl="1"/>
            <a:r>
              <a:rPr lang="en-US" dirty="0" smtClean="0"/>
              <a:t>The dose for </a:t>
            </a:r>
            <a:r>
              <a:rPr lang="en-US" dirty="0"/>
              <a:t>intranasal dose </a:t>
            </a:r>
            <a:r>
              <a:rPr lang="en-US" dirty="0" smtClean="0"/>
              <a:t>: ranges </a:t>
            </a:r>
            <a:r>
              <a:rPr lang="en-US" dirty="0"/>
              <a:t>between 10 and 40 μg daily.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continuous infusion of </a:t>
            </a:r>
            <a:r>
              <a:rPr lang="en-US" dirty="0" smtClean="0"/>
              <a:t>vasopressin </a:t>
            </a:r>
            <a:r>
              <a:rPr lang="en-US" dirty="0"/>
              <a:t>can also be used to treat DI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05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resistance : hyperglycemia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elease </a:t>
            </a:r>
            <a:r>
              <a:rPr lang="en-US" dirty="0"/>
              <a:t>of epinephrine, exogenous steroid administration, or infusion of dextrose-containing solutions. 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rate of organ suitability for transplantation </a:t>
            </a:r>
            <a:r>
              <a:rPr lang="en-US" dirty="0" smtClean="0"/>
              <a:t>&amp; decreased </a:t>
            </a:r>
            <a:r>
              <a:rPr lang="en-US" dirty="0"/>
              <a:t>renal graft </a:t>
            </a:r>
            <a:r>
              <a:rPr lang="en-US" dirty="0" smtClean="0"/>
              <a:t>survival.</a:t>
            </a:r>
            <a:endParaRPr lang="en-US" dirty="0"/>
          </a:p>
          <a:p>
            <a:r>
              <a:rPr lang="en-US" dirty="0" smtClean="0"/>
              <a:t>Serum glucose &lt; 150 mg/</a:t>
            </a:r>
            <a:r>
              <a:rPr lang="en-US" dirty="0" err="1" smtClean="0"/>
              <a:t>dL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8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6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Hypothalamic </a:t>
            </a:r>
            <a:r>
              <a:rPr lang="en-US" dirty="0"/>
              <a:t>function and control of body temperature are lost. </a:t>
            </a:r>
            <a:endParaRPr lang="en-US" dirty="0" smtClean="0"/>
          </a:p>
          <a:p>
            <a:r>
              <a:rPr lang="en-US" dirty="0" smtClean="0"/>
              <a:t>Hyperpyrexia occur </a:t>
            </a:r>
            <a:r>
              <a:rPr lang="en-US" dirty="0"/>
              <a:t>at first, </a:t>
            </a:r>
            <a:r>
              <a:rPr lang="en-US" dirty="0" smtClean="0"/>
              <a:t>then hypothermia </a:t>
            </a:r>
            <a:r>
              <a:rPr lang="en-US" dirty="0"/>
              <a:t>follows.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in metabolic rate and muscle activity, in </a:t>
            </a:r>
            <a:r>
              <a:rPr lang="en-US" dirty="0" smtClean="0"/>
              <a:t>combination </a:t>
            </a:r>
            <a:r>
              <a:rPr lang="en-US" dirty="0"/>
              <a:t>with peripheral vasodilatation</a:t>
            </a:r>
            <a:r>
              <a:rPr lang="en-US" dirty="0" smtClean="0"/>
              <a:t>.</a:t>
            </a:r>
          </a:p>
          <a:p>
            <a:r>
              <a:rPr lang="en-US" dirty="0" err="1"/>
              <a:t>Normothermia</a:t>
            </a:r>
            <a:r>
              <a:rPr lang="en-US" dirty="0"/>
              <a:t> </a:t>
            </a:r>
            <a:r>
              <a:rPr lang="en-US" dirty="0" smtClean="0"/>
              <a:t>is recommended </a:t>
            </a:r>
            <a:r>
              <a:rPr lang="en-US" dirty="0"/>
              <a:t>before and during procurement by using active warming devices.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2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Coagulopathy 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release of tissue factor from injured cortical parenchyma </a:t>
            </a:r>
            <a:r>
              <a:rPr lang="en-US" sz="2400" dirty="0" smtClean="0"/>
              <a:t>-&gt; coagulopathy &amp; subsequent DIC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release of cerebral </a:t>
            </a:r>
            <a:r>
              <a:rPr lang="en-US" sz="2400" dirty="0" err="1"/>
              <a:t>gangliosides</a:t>
            </a:r>
            <a:r>
              <a:rPr lang="en-US" sz="2400" dirty="0"/>
              <a:t> </a:t>
            </a:r>
            <a:r>
              <a:rPr lang="en-US" sz="2400" dirty="0" smtClean="0"/>
              <a:t>&amp; plasminogen</a:t>
            </a:r>
            <a:r>
              <a:rPr lang="en-US" sz="2400" dirty="0"/>
              <a:t>-rich substrates from damaged brain </a:t>
            </a:r>
            <a:r>
              <a:rPr lang="en-US" sz="2400" dirty="0" smtClean="0"/>
              <a:t>tissue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73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Targeting </a:t>
            </a:r>
            <a:r>
              <a:rPr lang="en-US" dirty="0"/>
              <a:t>hemoglobin concentration of 9-10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&amp; ≥ </a:t>
            </a:r>
            <a:r>
              <a:rPr lang="en-US" dirty="0"/>
              <a:t>7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in order to optimize oxygen delivery to organs.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guidelines </a:t>
            </a:r>
            <a:r>
              <a:rPr lang="en-US" dirty="0" smtClean="0"/>
              <a:t>: a </a:t>
            </a:r>
            <a:r>
              <a:rPr lang="en-US" dirty="0"/>
              <a:t>mixed venous oxygen saturation of </a:t>
            </a:r>
            <a:r>
              <a:rPr lang="en-US" dirty="0" smtClean="0"/>
              <a:t>≥ </a:t>
            </a:r>
            <a:r>
              <a:rPr lang="en-US" dirty="0"/>
              <a:t>60% in order to ensure appropriate oxygen delivery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8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somatic movements are uninhibited spinally-mediated reflexes that occur in response to stimuli such as surgical incision or manipulation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__54968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320800"/>
            <a:ext cx="7767731" cy="3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431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:</a:t>
            </a:r>
          </a:p>
          <a:p>
            <a:pPr lvl="1"/>
            <a:r>
              <a:rPr lang="en-US" dirty="0" smtClean="0"/>
              <a:t>Severe serotonin syndrome </a:t>
            </a:r>
          </a:p>
          <a:p>
            <a:pPr lvl="1"/>
            <a:r>
              <a:rPr lang="en-US" dirty="0" smtClean="0"/>
              <a:t>AKI with </a:t>
            </a:r>
            <a:r>
              <a:rPr lang="en-US" dirty="0" err="1" smtClean="0"/>
              <a:t>rhabdomyolysis</a:t>
            </a:r>
            <a:r>
              <a:rPr lang="en-US" dirty="0" smtClean="0"/>
              <a:t> with metabolic acidosis with polyuria with  hypernatremia -&gt; Resolved</a:t>
            </a:r>
          </a:p>
          <a:p>
            <a:pPr lvl="1"/>
            <a:r>
              <a:rPr lang="en-US" dirty="0" smtClean="0"/>
              <a:t>Stress-induced cardiomyopathy -&gt; Resolved</a:t>
            </a:r>
          </a:p>
          <a:p>
            <a:pPr lvl="1"/>
            <a:r>
              <a:rPr lang="en-US" dirty="0" smtClean="0"/>
              <a:t>Neurogenic pulmonary edema</a:t>
            </a:r>
          </a:p>
          <a:p>
            <a:pPr lvl="1"/>
            <a:r>
              <a:rPr lang="en-US" dirty="0" smtClean="0"/>
              <a:t>Brain edema with </a:t>
            </a:r>
            <a:r>
              <a:rPr lang="en-US" dirty="0" err="1" smtClean="0"/>
              <a:t>tonsillar</a:t>
            </a:r>
            <a:r>
              <a:rPr lang="en-US" dirty="0" smtClean="0"/>
              <a:t> and </a:t>
            </a:r>
            <a:r>
              <a:rPr lang="en-US" dirty="0" err="1" smtClean="0"/>
              <a:t>uncal</a:t>
            </a:r>
            <a:r>
              <a:rPr lang="en-US" dirty="0" smtClean="0"/>
              <a:t> herniation S/P </a:t>
            </a:r>
            <a:r>
              <a:rPr lang="en-US" dirty="0" err="1" smtClean="0"/>
              <a:t>Bicoronal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r>
              <a:rPr lang="en-US" dirty="0" smtClean="0"/>
              <a:t> (22/10/64) -&gt; DECLARE Brain death 26/10/2564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 organ : Heart and kidneys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4067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2407"/>
          <a:stretch/>
        </p:blipFill>
        <p:spPr>
          <a:xfrm>
            <a:off x="1841227" y="-5819"/>
            <a:ext cx="5613673" cy="68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4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__5414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84" r="53725" b="7060"/>
          <a:stretch/>
        </p:blipFill>
        <p:spPr>
          <a:xfrm>
            <a:off x="1193799" y="1369464"/>
            <a:ext cx="6273801" cy="53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 Anesthetic consideration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Anesthetic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DFBBF51-95B9-430F-A13C-7DF868EAD9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>
          <a:xfrm>
            <a:off x="0" y="1524000"/>
            <a:ext cx="9144000" cy="49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__5406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2645" r="18889" b="9744"/>
          <a:stretch/>
        </p:blipFill>
        <p:spPr>
          <a:xfrm>
            <a:off x="0" y="533400"/>
            <a:ext cx="9004300" cy="67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: maintenance </a:t>
            </a:r>
            <a:r>
              <a:rPr lang="en-US" dirty="0"/>
              <a:t>of adequate oxygenation and </a:t>
            </a:r>
            <a:r>
              <a:rPr lang="en-US" dirty="0" smtClean="0"/>
              <a:t>perfusion </a:t>
            </a:r>
            <a:r>
              <a:rPr lang="en-US" dirty="0"/>
              <a:t>of all organ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Time of notification to the OPO – Time of transport to OR</a:t>
            </a:r>
          </a:p>
          <a:p>
            <a:r>
              <a:rPr lang="en-US" dirty="0" smtClean="0"/>
              <a:t>Donor status, Critical time points and ICU management</a:t>
            </a:r>
          </a:p>
        </p:txBody>
      </p:sp>
    </p:spTree>
    <p:extLst>
      <p:ext uri="{BB962C8B-B14F-4D97-AF65-F5344CB8AC3E}">
        <p14:creationId xmlns:p14="http://schemas.microsoft.com/office/powerpoint/2010/main" val="70096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ritical period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Cardiac arrest</a:t>
            </a:r>
            <a:r>
              <a:rPr lang="en-US" dirty="0"/>
              <a:t> </a:t>
            </a:r>
            <a:r>
              <a:rPr lang="en-US" dirty="0" smtClean="0"/>
              <a:t>: Goal -&gt; immediate </a:t>
            </a:r>
            <a:r>
              <a:rPr lang="en-US" dirty="0"/>
              <a:t>organ recovery rather than </a:t>
            </a:r>
            <a:r>
              <a:rPr lang="en-US" dirty="0" smtClean="0"/>
              <a:t>ROSC </a:t>
            </a:r>
            <a:r>
              <a:rPr lang="en-US" dirty="0"/>
              <a:t>or stabilization of hemodynamics. </a:t>
            </a:r>
            <a:endParaRPr lang="en-US" dirty="0" smtClean="0"/>
          </a:p>
          <a:p>
            <a:r>
              <a:rPr lang="en-US" dirty="0" smtClean="0"/>
              <a:t>CPR objective : maintain </a:t>
            </a:r>
            <a:r>
              <a:rPr lang="en-US" dirty="0"/>
              <a:t>blood flow to </a:t>
            </a:r>
            <a:r>
              <a:rPr lang="en-US" dirty="0" smtClean="0"/>
              <a:t>organs -&gt; heparin </a:t>
            </a:r>
            <a:r>
              <a:rPr lang="en-US" dirty="0"/>
              <a:t>is </a:t>
            </a:r>
            <a:r>
              <a:rPr lang="en-US" dirty="0" smtClean="0"/>
              <a:t>administered -&gt; organ recovery expedited </a:t>
            </a:r>
          </a:p>
          <a:p>
            <a:r>
              <a:rPr lang="en-US" dirty="0" smtClean="0"/>
              <a:t>Ventilator setting in the ICU should be the same during transfer </a:t>
            </a:r>
            <a:r>
              <a:rPr lang="en-US" dirty="0"/>
              <a:t>and </a:t>
            </a:r>
            <a:r>
              <a:rPr lang="en-US" dirty="0" smtClean="0"/>
              <a:t>in the 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9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14300"/>
            <a:ext cx="8229600" cy="990600"/>
          </a:xfrm>
        </p:spPr>
        <p:txBody>
          <a:bodyPr/>
          <a:lstStyle/>
          <a:p>
            <a:r>
              <a:rPr lang="en-US" dirty="0" smtClean="0"/>
              <a:t>Organ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4876800"/>
          </a:xfrm>
        </p:spPr>
        <p:txBody>
          <a:bodyPr/>
          <a:lstStyle/>
          <a:p>
            <a:r>
              <a:rPr lang="en-US" dirty="0" smtClean="0"/>
              <a:t>Time of OR arrival – Warm ischemic time at a recipient</a:t>
            </a:r>
          </a:p>
          <a:p>
            <a:r>
              <a:rPr lang="en-US" dirty="0" smtClean="0"/>
              <a:t>Standard &amp; specific monitoring</a:t>
            </a:r>
            <a:r>
              <a:rPr lang="en-US" dirty="0" smtClean="0">
                <a:solidFill>
                  <a:srgbClr val="292934"/>
                </a:solidFill>
              </a:rPr>
              <a:t>( A</a:t>
            </a:r>
            <a:r>
              <a:rPr lang="en-US" dirty="0">
                <a:solidFill>
                  <a:srgbClr val="292934"/>
                </a:solidFill>
              </a:rPr>
              <a:t>-</a:t>
            </a:r>
            <a:r>
              <a:rPr lang="en-US" dirty="0" smtClean="0">
                <a:solidFill>
                  <a:srgbClr val="292934"/>
                </a:solidFill>
              </a:rPr>
              <a:t>line ± C</a:t>
            </a:r>
            <a:r>
              <a:rPr lang="en-US" dirty="0">
                <a:solidFill>
                  <a:srgbClr val="292934"/>
                </a:solidFill>
              </a:rPr>
              <a:t>-line </a:t>
            </a:r>
            <a:r>
              <a:rPr lang="en-US" dirty="0" smtClean="0">
                <a:solidFill>
                  <a:srgbClr val="292934"/>
                </a:solidFill>
              </a:rPr>
              <a:t>)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</p:txBody>
      </p:sp>
      <p:pic>
        <p:nvPicPr>
          <p:cNvPr id="4" name="Picture 3" descr="5DFBBF51-95B9-430F-A13C-7DF868EAD9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>
          <a:xfrm>
            <a:off x="0" y="1905080"/>
            <a:ext cx="9173936" cy="49656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37100" y="3321050"/>
            <a:ext cx="4203700" cy="2667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37100" y="3619500"/>
            <a:ext cx="4203700" cy="4064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37100" y="4476750"/>
            <a:ext cx="4203700" cy="2667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37100" y="5086350"/>
            <a:ext cx="4203700" cy="463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37100" y="4019550"/>
            <a:ext cx="4203700" cy="2857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</a:t>
            </a:r>
            <a:r>
              <a:rPr lang="en-US" sz="2800" dirty="0"/>
              <a:t>procurement </a:t>
            </a:r>
            <a:r>
              <a:rPr lang="en-US" sz="2800" dirty="0" smtClean="0"/>
              <a:t>surgery</a:t>
            </a:r>
          </a:p>
          <a:p>
            <a:pPr lvl="1"/>
            <a:r>
              <a:rPr lang="en-US" sz="2400" dirty="0" smtClean="0"/>
              <a:t>Spontaneous </a:t>
            </a:r>
            <a:r>
              <a:rPr lang="en-US" sz="2400" dirty="0"/>
              <a:t>spinal reflex </a:t>
            </a:r>
            <a:r>
              <a:rPr lang="en-US" sz="2400" dirty="0" smtClean="0"/>
              <a:t>-&gt; movements : NMBAs</a:t>
            </a:r>
          </a:p>
          <a:p>
            <a:pPr lvl="1"/>
            <a:r>
              <a:rPr lang="en-US" sz="2400" dirty="0" smtClean="0"/>
              <a:t>Surgical </a:t>
            </a:r>
            <a:r>
              <a:rPr lang="en-US" sz="2400" dirty="0"/>
              <a:t>stimulation </a:t>
            </a:r>
            <a:r>
              <a:rPr lang="en-US" sz="2400" dirty="0" smtClean="0"/>
              <a:t>-&gt; </a:t>
            </a:r>
            <a:r>
              <a:rPr lang="en-US" sz="2400" dirty="0"/>
              <a:t>catecholamine release and </a:t>
            </a:r>
            <a:r>
              <a:rPr lang="en-US" sz="2400" dirty="0" smtClean="0"/>
              <a:t>hypertension : </a:t>
            </a:r>
            <a:r>
              <a:rPr lang="en-US" sz="2400" dirty="0"/>
              <a:t>volatile </a:t>
            </a:r>
            <a:r>
              <a:rPr lang="en-US" sz="2400" dirty="0" smtClean="0"/>
              <a:t>anesthetics &gt;&gt; vasodilators</a:t>
            </a:r>
            <a:r>
              <a:rPr lang="en-US" sz="2400" dirty="0"/>
              <a:t>, </a:t>
            </a:r>
            <a:r>
              <a:rPr lang="en-US" sz="2400" dirty="0" smtClean="0"/>
              <a:t>opioids 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olatile anesthetics : ischemic preconditioning and the reduction of ischemia-reperfusion injury.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426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jms-20-02288-g001-5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6" y="1600200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3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Crystalloid </a:t>
            </a:r>
            <a:r>
              <a:rPr lang="en-US" dirty="0" smtClean="0"/>
              <a:t>&gt; colloid : Isotonic balanced salt solution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/>
              <a:t>hydroxyethyl</a:t>
            </a:r>
            <a:r>
              <a:rPr lang="en-US" dirty="0"/>
              <a:t> starch </a:t>
            </a:r>
            <a:r>
              <a:rPr lang="en-US" dirty="0" smtClean="0"/>
              <a:t>-&gt; renal </a:t>
            </a:r>
            <a:r>
              <a:rPr lang="en-US" dirty="0"/>
              <a:t>tubular injury and </a:t>
            </a:r>
            <a:r>
              <a:rPr lang="en-US" dirty="0" smtClean="0"/>
              <a:t>hypernatremia</a:t>
            </a:r>
          </a:p>
          <a:p>
            <a:r>
              <a:rPr lang="en-US" dirty="0" smtClean="0"/>
              <a:t>Dopamine : First choice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&lt;5 μg/kg/</a:t>
            </a:r>
            <a:r>
              <a:rPr lang="en-US" dirty="0" smtClean="0"/>
              <a:t>min -&gt; improve </a:t>
            </a:r>
            <a:r>
              <a:rPr lang="en-US" dirty="0"/>
              <a:t>organ </a:t>
            </a:r>
            <a:r>
              <a:rPr lang="en-US" dirty="0" smtClean="0"/>
              <a:t>survival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0 </a:t>
            </a:r>
            <a:r>
              <a:rPr lang="en-US" dirty="0"/>
              <a:t>μg/kg/min </a:t>
            </a:r>
            <a:r>
              <a:rPr lang="en-US" dirty="0" smtClean="0"/>
              <a:t>: upper limit</a:t>
            </a:r>
          </a:p>
          <a:p>
            <a:r>
              <a:rPr lang="en-US" dirty="0" smtClean="0"/>
              <a:t>Epinephrine </a:t>
            </a:r>
            <a:r>
              <a:rPr lang="en-US" dirty="0" smtClean="0"/>
              <a:t>: Dopamine </a:t>
            </a:r>
            <a:r>
              <a:rPr lang="en-US" dirty="0"/>
              <a:t>has reached higher limit </a:t>
            </a:r>
            <a:endParaRPr lang="en-US" dirty="0" smtClean="0"/>
          </a:p>
          <a:p>
            <a:r>
              <a:rPr lang="en-US" dirty="0" smtClean="0"/>
              <a:t>Vasopressin : treat DI </a:t>
            </a:r>
            <a:r>
              <a:rPr lang="en-US" dirty="0" smtClean="0"/>
              <a:t>and </a:t>
            </a:r>
            <a:r>
              <a:rPr lang="en-US" dirty="0"/>
              <a:t>reduces need for </a:t>
            </a:r>
            <a:r>
              <a:rPr lang="en-US" dirty="0" err="1"/>
              <a:t>catecholamines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362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</a:t>
            </a:r>
            <a:r>
              <a:rPr lang="en-US" dirty="0" err="1"/>
              <a:t>bradycardia</a:t>
            </a:r>
            <a:r>
              <a:rPr lang="en-US" dirty="0"/>
              <a:t> in neurologic-dead donors does not respond to </a:t>
            </a:r>
            <a:r>
              <a:rPr lang="en-US" dirty="0" smtClean="0"/>
              <a:t>atropine -&gt; </a:t>
            </a:r>
            <a:r>
              <a:rPr lang="en-US" dirty="0"/>
              <a:t>a direct-acting </a:t>
            </a:r>
            <a:r>
              <a:rPr lang="en-US" dirty="0" err="1"/>
              <a:t>chronotrope</a:t>
            </a:r>
            <a:r>
              <a:rPr lang="en-US" dirty="0"/>
              <a:t> such as </a:t>
            </a:r>
            <a:r>
              <a:rPr lang="en-US" dirty="0" smtClean="0"/>
              <a:t>isoproterenol. </a:t>
            </a:r>
          </a:p>
          <a:p>
            <a:r>
              <a:rPr lang="en-US" dirty="0" smtClean="0"/>
              <a:t>Heparin 300 IU/kg : before </a:t>
            </a:r>
            <a:r>
              <a:rPr lang="en-US" dirty="0"/>
              <a:t>cross-clamping the </a:t>
            </a:r>
            <a:r>
              <a:rPr lang="en-US" dirty="0" smtClean="0"/>
              <a:t>aorta </a:t>
            </a:r>
          </a:p>
          <a:p>
            <a:r>
              <a:rPr lang="en-US" dirty="0"/>
              <a:t>As soon as the organs are perfused with the cold solution, mechanical ventilation and anesthesia care can be stopped.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59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reperfusion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S__54968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6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ischemia times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/>
              <a:t>hours for the </a:t>
            </a:r>
            <a:r>
              <a:rPr lang="en-US" dirty="0" smtClean="0"/>
              <a:t>kidney</a:t>
            </a:r>
          </a:p>
          <a:p>
            <a:r>
              <a:rPr lang="en-US" dirty="0" smtClean="0"/>
              <a:t>12 </a:t>
            </a:r>
            <a:r>
              <a:rPr lang="en-US" dirty="0"/>
              <a:t>hours for the </a:t>
            </a:r>
            <a:r>
              <a:rPr lang="en-US" dirty="0" smtClean="0"/>
              <a:t>liver</a:t>
            </a:r>
          </a:p>
          <a:p>
            <a:r>
              <a:rPr lang="en-US" dirty="0" smtClean="0"/>
              <a:t>6 </a:t>
            </a:r>
            <a:r>
              <a:rPr lang="en-US" dirty="0"/>
              <a:t>hours for the </a:t>
            </a:r>
            <a:r>
              <a:rPr lang="en-US" dirty="0" smtClean="0"/>
              <a:t>heart</a:t>
            </a:r>
          </a:p>
          <a:p>
            <a:r>
              <a:rPr lang="en-US" dirty="0" smtClean="0"/>
              <a:t>4 </a:t>
            </a:r>
            <a:r>
              <a:rPr lang="en-US" dirty="0"/>
              <a:t>hours for the </a:t>
            </a:r>
            <a:r>
              <a:rPr lang="en-US" dirty="0" smtClean="0"/>
              <a:t>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6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/>
              <a:t>cold-storage solutions are used world</a:t>
            </a:r>
            <a:r>
              <a:rPr lang="en-US" dirty="0" smtClean="0"/>
              <a:t>-wide </a:t>
            </a:r>
            <a:r>
              <a:rPr lang="en-US" dirty="0"/>
              <a:t>with the UW solution one of the most widely used.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University of </a:t>
            </a:r>
            <a:r>
              <a:rPr lang="en-US" dirty="0" smtClean="0"/>
              <a:t>Wisconsin (UW) </a:t>
            </a:r>
            <a:r>
              <a:rPr lang="en-US" dirty="0"/>
              <a:t>solution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potassium and adenosine to supply ATP during cold storage. </a:t>
            </a:r>
            <a:endParaRPr lang="en-US" dirty="0" smtClean="0"/>
          </a:p>
          <a:p>
            <a:r>
              <a:rPr lang="en-US" dirty="0" err="1" smtClean="0"/>
              <a:t>Histidine</a:t>
            </a:r>
            <a:r>
              <a:rPr lang="en-US" dirty="0"/>
              <a:t>-tryptophan- </a:t>
            </a:r>
            <a:r>
              <a:rPr lang="en-US" dirty="0" err="1"/>
              <a:t>ketoglutarate</a:t>
            </a:r>
            <a:r>
              <a:rPr lang="en-US" dirty="0"/>
              <a:t> (HTK) </a:t>
            </a:r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originally </a:t>
            </a:r>
            <a:r>
              <a:rPr lang="en-US" dirty="0"/>
              <a:t>developed for </a:t>
            </a:r>
            <a:r>
              <a:rPr lang="en-US" dirty="0" err="1" smtClean="0"/>
              <a:t>cardioplegia</a:t>
            </a:r>
            <a:r>
              <a:rPr lang="en-US" dirty="0" smtClean="0"/>
              <a:t> &amp; applied </a:t>
            </a:r>
            <a:r>
              <a:rPr lang="en-US" dirty="0"/>
              <a:t>to organ </a:t>
            </a:r>
            <a:r>
              <a:rPr lang="en-US" dirty="0" smtClean="0"/>
              <a:t>preservation. </a:t>
            </a:r>
          </a:p>
          <a:p>
            <a:r>
              <a:rPr lang="en-US" dirty="0" smtClean="0"/>
              <a:t>Organ</a:t>
            </a:r>
            <a:r>
              <a:rPr lang="en-US" dirty="0"/>
              <a:t>-specific </a:t>
            </a:r>
            <a:r>
              <a:rPr lang="en-US" dirty="0" smtClean="0"/>
              <a:t>solutions :</a:t>
            </a:r>
          </a:p>
          <a:p>
            <a:pPr lvl="1"/>
            <a:r>
              <a:rPr lang="en-US" dirty="0" err="1" smtClean="0"/>
              <a:t>Perfadex</a:t>
            </a:r>
            <a:r>
              <a:rPr lang="en-US" dirty="0" smtClean="0"/>
              <a:t> </a:t>
            </a:r>
            <a:r>
              <a:rPr lang="en-US" dirty="0"/>
              <a:t>solution </a:t>
            </a:r>
            <a:r>
              <a:rPr lang="en-US" dirty="0" smtClean="0"/>
              <a:t>: Lung </a:t>
            </a:r>
          </a:p>
          <a:p>
            <a:pPr lvl="1"/>
            <a:r>
              <a:rPr lang="en-US" dirty="0" smtClean="0"/>
              <a:t>Celsior solution : Heart</a:t>
            </a:r>
          </a:p>
        </p:txBody>
      </p:sp>
    </p:spTree>
    <p:extLst>
      <p:ext uri="{BB962C8B-B14F-4D97-AF65-F5344CB8AC3E}">
        <p14:creationId xmlns:p14="http://schemas.microsoft.com/office/powerpoint/2010/main" val="351008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Custodiol</a:t>
            </a:r>
            <a:r>
              <a:rPr lang="en-US" dirty="0" smtClean="0"/>
              <a:t> </a:t>
            </a:r>
            <a:r>
              <a:rPr lang="en-US" dirty="0"/>
              <a:t>HTK </a:t>
            </a:r>
            <a:r>
              <a:rPr lang="en-US" dirty="0" smtClean="0"/>
              <a:t>solutions : </a:t>
            </a:r>
          </a:p>
          <a:p>
            <a:pPr lvl="1"/>
            <a:r>
              <a:rPr lang="en-US" dirty="0" smtClean="0"/>
              <a:t>15 </a:t>
            </a:r>
            <a:r>
              <a:rPr lang="en-US" dirty="0" err="1"/>
              <a:t>mM</a:t>
            </a:r>
            <a:r>
              <a:rPr lang="en-US" dirty="0"/>
              <a:t> sodium, 9 </a:t>
            </a:r>
            <a:r>
              <a:rPr lang="en-US" dirty="0" err="1"/>
              <a:t>mM</a:t>
            </a:r>
            <a:r>
              <a:rPr lang="en-US" dirty="0"/>
              <a:t> potassium, 4 </a:t>
            </a:r>
            <a:r>
              <a:rPr lang="en-US" dirty="0" err="1"/>
              <a:t>mM</a:t>
            </a:r>
            <a:r>
              <a:rPr lang="en-US" dirty="0"/>
              <a:t> magnesium, 15 </a:t>
            </a:r>
            <a:r>
              <a:rPr lang="en-US" dirty="0" err="1"/>
              <a:t>lM</a:t>
            </a:r>
            <a:r>
              <a:rPr lang="en-US" dirty="0"/>
              <a:t> calcium, 1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ketoglutarate</a:t>
            </a:r>
            <a:r>
              <a:rPr lang="en-US" dirty="0"/>
              <a:t>, 198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histidine</a:t>
            </a:r>
            <a:r>
              <a:rPr lang="en-US" dirty="0"/>
              <a:t>, 30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mannitol</a:t>
            </a:r>
            <a:r>
              <a:rPr lang="en-US" dirty="0"/>
              <a:t>, 2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smtClean="0"/>
              <a:t>tryptophan</a:t>
            </a:r>
          </a:p>
          <a:p>
            <a:r>
              <a:rPr lang="en-US" dirty="0"/>
              <a:t>Celsior solution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/>
              <a:t>mMol</a:t>
            </a:r>
            <a:r>
              <a:rPr lang="en-US" dirty="0"/>
              <a:t>􏰀L-1 sodium, 15 </a:t>
            </a:r>
            <a:r>
              <a:rPr lang="en-US" dirty="0" err="1"/>
              <a:t>mMol</a:t>
            </a:r>
            <a:r>
              <a:rPr lang="en-US" dirty="0"/>
              <a:t>􏰀L-1 potassium, 13 </a:t>
            </a:r>
            <a:r>
              <a:rPr lang="en-US" dirty="0" err="1"/>
              <a:t>mMol</a:t>
            </a:r>
            <a:r>
              <a:rPr lang="en-US" dirty="0"/>
              <a:t>􏰀L-1 magnesium, 0.25 </a:t>
            </a:r>
            <a:r>
              <a:rPr lang="en-US" dirty="0" err="1"/>
              <a:t>mMol</a:t>
            </a:r>
            <a:r>
              <a:rPr lang="en-US" dirty="0"/>
              <a:t>􏰀L-1 calcium, 80 </a:t>
            </a:r>
            <a:r>
              <a:rPr lang="en-US" dirty="0" err="1"/>
              <a:t>mMol</a:t>
            </a:r>
            <a:r>
              <a:rPr lang="en-US" dirty="0"/>
              <a:t>􏰀L-1 </a:t>
            </a:r>
            <a:r>
              <a:rPr lang="en-US" dirty="0" err="1"/>
              <a:t>lactobinate</a:t>
            </a:r>
            <a:r>
              <a:rPr lang="en-US" dirty="0"/>
              <a:t>, 3 </a:t>
            </a:r>
            <a:r>
              <a:rPr lang="en-US" dirty="0" err="1"/>
              <a:t>mMol</a:t>
            </a:r>
            <a:r>
              <a:rPr lang="en-US" dirty="0"/>
              <a:t>􏰀L-1 glutathione, 20 </a:t>
            </a:r>
            <a:r>
              <a:rPr lang="en-US" dirty="0" err="1"/>
              <a:t>mMol</a:t>
            </a:r>
            <a:r>
              <a:rPr lang="en-US" dirty="0"/>
              <a:t>􏰀L-1 glutamate, 60 </a:t>
            </a:r>
            <a:r>
              <a:rPr lang="en-US" dirty="0" err="1"/>
              <a:t>mMol</a:t>
            </a:r>
            <a:r>
              <a:rPr lang="en-US" dirty="0"/>
              <a:t>􏰀L-1 </a:t>
            </a:r>
            <a:r>
              <a:rPr lang="en-US" dirty="0" err="1"/>
              <a:t>mannitol</a:t>
            </a:r>
            <a:r>
              <a:rPr lang="en-US" dirty="0"/>
              <a:t>, 30 </a:t>
            </a:r>
            <a:r>
              <a:rPr lang="en-US" dirty="0" err="1"/>
              <a:t>mMol</a:t>
            </a:r>
            <a:r>
              <a:rPr lang="en-US" dirty="0"/>
              <a:t>􏰀L-1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University </a:t>
            </a:r>
            <a:r>
              <a:rPr lang="en-US" dirty="0"/>
              <a:t>of Wisconsin (UW) </a:t>
            </a:r>
            <a:r>
              <a:rPr lang="en-US" dirty="0" smtClean="0"/>
              <a:t>solution : 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/>
              <a:t>mM</a:t>
            </a:r>
            <a:r>
              <a:rPr lang="en-US" dirty="0"/>
              <a:t> potassium </a:t>
            </a:r>
            <a:r>
              <a:rPr lang="en-US" dirty="0" err="1"/>
              <a:t>lactobionate</a:t>
            </a:r>
            <a:r>
              <a:rPr lang="en-US" dirty="0"/>
              <a:t>, 25 </a:t>
            </a:r>
            <a:r>
              <a:rPr lang="en-US" dirty="0" err="1"/>
              <a:t>mM</a:t>
            </a:r>
            <a:r>
              <a:rPr lang="en-US" dirty="0"/>
              <a:t> KH2PO4, 5 </a:t>
            </a:r>
            <a:r>
              <a:rPr lang="en-US" dirty="0" err="1"/>
              <a:t>mM</a:t>
            </a:r>
            <a:r>
              <a:rPr lang="en-US" dirty="0"/>
              <a:t> MgSO4, 30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raffinose</a:t>
            </a:r>
            <a:r>
              <a:rPr lang="en-US" dirty="0"/>
              <a:t>, 5 </a:t>
            </a:r>
            <a:r>
              <a:rPr lang="en-US" dirty="0" err="1"/>
              <a:t>mM</a:t>
            </a:r>
            <a:r>
              <a:rPr lang="en-US" dirty="0"/>
              <a:t> adenosine, 3 </a:t>
            </a:r>
            <a:r>
              <a:rPr lang="en-US" dirty="0" err="1"/>
              <a:t>mM</a:t>
            </a:r>
            <a:r>
              <a:rPr lang="en-US" dirty="0"/>
              <a:t> glutathione, 1 </a:t>
            </a:r>
            <a:r>
              <a:rPr lang="en-US" dirty="0" err="1"/>
              <a:t>mM</a:t>
            </a:r>
            <a:r>
              <a:rPr lang="en-US" dirty="0"/>
              <a:t> allopurinol, 50 g􏰀L-1 </a:t>
            </a:r>
            <a:r>
              <a:rPr lang="en-US" dirty="0" err="1"/>
              <a:t>hydroxyethyl</a:t>
            </a:r>
            <a:r>
              <a:rPr lang="en-US" dirty="0"/>
              <a:t> </a:t>
            </a:r>
            <a:r>
              <a:rPr lang="en-US" dirty="0" smtClean="0"/>
              <a:t>starch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8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5431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anesthesia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 with ETT with controlled 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7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NPO</a:t>
            </a:r>
          </a:p>
          <a:p>
            <a:r>
              <a:rPr lang="en-US" dirty="0" smtClean="0"/>
              <a:t>Informed consent</a:t>
            </a:r>
          </a:p>
          <a:p>
            <a:r>
              <a:rPr lang="en-US" dirty="0" smtClean="0"/>
              <a:t>Anesthetic machine</a:t>
            </a:r>
          </a:p>
          <a:p>
            <a:r>
              <a:rPr lang="en-US" dirty="0" smtClean="0"/>
              <a:t>Intubation equipment</a:t>
            </a:r>
          </a:p>
          <a:p>
            <a:r>
              <a:rPr lang="en-US" dirty="0" smtClean="0"/>
              <a:t>Force air warmer</a:t>
            </a:r>
          </a:p>
          <a:p>
            <a:r>
              <a:rPr lang="en-US" dirty="0" smtClean="0"/>
              <a:t>Warm IV fluids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IV anesthetic drugs</a:t>
            </a:r>
          </a:p>
          <a:p>
            <a:r>
              <a:rPr lang="en-US" dirty="0" smtClean="0"/>
              <a:t>Large bore IV</a:t>
            </a:r>
          </a:p>
        </p:txBody>
      </p:sp>
    </p:spTree>
    <p:extLst>
      <p:ext uri="{BB962C8B-B14F-4D97-AF65-F5344CB8AC3E}">
        <p14:creationId xmlns:p14="http://schemas.microsoft.com/office/powerpoint/2010/main" val="137526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Serotonin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jms-20-02288-g002-5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r="2385" b="4418"/>
          <a:stretch/>
        </p:blipFill>
        <p:spPr>
          <a:xfrm>
            <a:off x="457200" y="1524000"/>
            <a:ext cx="7908664" cy="50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Heparin</a:t>
            </a:r>
          </a:p>
          <a:p>
            <a:r>
              <a:rPr lang="en-US" dirty="0"/>
              <a:t>Inotropes and </a:t>
            </a:r>
            <a:r>
              <a:rPr lang="en-US" dirty="0" smtClean="0"/>
              <a:t>vasopressor</a:t>
            </a:r>
          </a:p>
          <a:p>
            <a:pPr lvl="1"/>
            <a:r>
              <a:rPr lang="en-US" dirty="0" smtClean="0"/>
              <a:t>Dopamine, </a:t>
            </a:r>
            <a:r>
              <a:rPr lang="en-US" dirty="0" err="1" smtClean="0"/>
              <a:t>Epidephrine</a:t>
            </a:r>
            <a:r>
              <a:rPr lang="en-US" dirty="0" smtClean="0"/>
              <a:t> and </a:t>
            </a:r>
            <a:r>
              <a:rPr lang="en-US" dirty="0" err="1" smtClean="0"/>
              <a:t>Levophed</a:t>
            </a:r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Vasopressin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Methyprednisolone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Tetraiodothyronine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Insulin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9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Intraoperative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Non-invasive</a:t>
            </a:r>
          </a:p>
          <a:p>
            <a:pPr lvl="1"/>
            <a:r>
              <a:rPr lang="en-US" dirty="0" smtClean="0"/>
              <a:t>NIBP</a:t>
            </a:r>
          </a:p>
          <a:p>
            <a:pPr lvl="1"/>
            <a:r>
              <a:rPr lang="en-US" dirty="0" smtClean="0"/>
              <a:t>5 lead EKG</a:t>
            </a:r>
          </a:p>
          <a:p>
            <a:pPr lvl="1"/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endParaRPr lang="en-US" dirty="0" smtClean="0"/>
          </a:p>
          <a:p>
            <a:pPr lvl="1"/>
            <a:r>
              <a:rPr lang="en-US" dirty="0" smtClean="0"/>
              <a:t>Urine output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Body temperature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A-line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C-line : Only for vasoactive agents administration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4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Intraoperative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389443" y="533400"/>
            <a:ext cx="65130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378519" y="1128936"/>
            <a:ext cx="6795244" cy="4876800"/>
          </a:xfrm>
          <a:prstGeom prst="rect">
            <a:avLst/>
          </a:prstGeom>
          <a:solidFill>
            <a:srgbClr val="A6DFDA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 at 11:00</a:t>
            </a:r>
          </a:p>
          <a:p>
            <a:r>
              <a:rPr lang="en-US" dirty="0" smtClean="0"/>
              <a:t>Monitor : NIBP, 5-lead EKG, O2 sat, ETCO2, Urine output</a:t>
            </a:r>
          </a:p>
          <a:p>
            <a:r>
              <a:rPr lang="en-US" dirty="0" smtClean="0"/>
              <a:t>V/S : BP 128/78 mmHg, PR 75 </a:t>
            </a:r>
            <a:r>
              <a:rPr lang="en-US" dirty="0" err="1" smtClean="0"/>
              <a:t>bpm</a:t>
            </a:r>
            <a:r>
              <a:rPr lang="en-US" dirty="0" smtClean="0"/>
              <a:t>, O2 sat 100 %</a:t>
            </a:r>
          </a:p>
          <a:p>
            <a:r>
              <a:rPr lang="en-US" dirty="0" smtClean="0"/>
              <a:t>Ventilator setting VCV: TV 500 ml, RR = 14 /min, I:E 1:2, PEEP 5 cmH20</a:t>
            </a:r>
          </a:p>
          <a:p>
            <a:r>
              <a:rPr lang="en-US" dirty="0" smtClean="0"/>
              <a:t>IV : 22,24,24 at Left foot, Right groin, Right leg</a:t>
            </a:r>
          </a:p>
          <a:p>
            <a:r>
              <a:rPr lang="en-US" dirty="0" smtClean="0"/>
              <a:t>5%DN/2</a:t>
            </a:r>
            <a:r>
              <a:rPr lang="th-TH" dirty="0" smtClean="0"/>
              <a:t> ยกมา </a:t>
            </a:r>
            <a:r>
              <a:rPr lang="en-US" dirty="0" smtClean="0"/>
              <a:t>400 ml, LRS </a:t>
            </a:r>
            <a:r>
              <a:rPr lang="th-TH" dirty="0" smtClean="0"/>
              <a:t>ยกมา </a:t>
            </a:r>
            <a:r>
              <a:rPr lang="en-US" dirty="0" smtClean="0"/>
              <a:t>600 ml</a:t>
            </a:r>
            <a:endParaRPr lang="th-TH" dirty="0" smtClean="0"/>
          </a:p>
          <a:p>
            <a:r>
              <a:rPr lang="en-US" dirty="0" smtClean="0"/>
              <a:t>Vasopressor : </a:t>
            </a:r>
          </a:p>
          <a:p>
            <a:pPr lvl="1"/>
            <a:r>
              <a:rPr lang="en-US" dirty="0" err="1" smtClean="0"/>
              <a:t>Levophed</a:t>
            </a:r>
            <a:r>
              <a:rPr lang="en-US" dirty="0" smtClean="0"/>
              <a:t> (1:25) IV 0.66 mcg/kg/min</a:t>
            </a:r>
          </a:p>
          <a:p>
            <a:pPr lvl="1"/>
            <a:r>
              <a:rPr lang="en-US" dirty="0" smtClean="0"/>
              <a:t>Dopamine (2:1) IV 4.17 mcg/kg/min</a:t>
            </a:r>
          </a:p>
        </p:txBody>
      </p:sp>
    </p:spTree>
    <p:extLst>
      <p:ext uri="{BB962C8B-B14F-4D97-AF65-F5344CB8AC3E}">
        <p14:creationId xmlns:p14="http://schemas.microsoft.com/office/powerpoint/2010/main" val="40761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482039" y="533400"/>
            <a:ext cx="65130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78794" y="1459686"/>
            <a:ext cx="6414830" cy="2231430"/>
          </a:xfrm>
          <a:prstGeom prst="rect">
            <a:avLst/>
          </a:prstGeom>
          <a:solidFill>
            <a:srgbClr val="A6DFDA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t 11:05</a:t>
            </a:r>
            <a:endParaRPr lang="th-TH" dirty="0" smtClean="0"/>
          </a:p>
          <a:p>
            <a:r>
              <a:rPr lang="en-US" dirty="0" smtClean="0"/>
              <a:t>Induction O2 100 % 6 LPM, </a:t>
            </a:r>
            <a:r>
              <a:rPr lang="en-US" dirty="0" err="1" smtClean="0"/>
              <a:t>Sevoflurane</a:t>
            </a:r>
            <a:r>
              <a:rPr lang="en-US" dirty="0" smtClean="0"/>
              <a:t> 1 %</a:t>
            </a:r>
          </a:p>
          <a:p>
            <a:r>
              <a:rPr lang="en-US" dirty="0" smtClean="0"/>
              <a:t>Muscle relaxant : </a:t>
            </a:r>
            <a:r>
              <a:rPr lang="en-US" dirty="0" err="1" smtClean="0"/>
              <a:t>Nimbex</a:t>
            </a:r>
            <a:r>
              <a:rPr lang="en-US" dirty="0" smtClean="0"/>
              <a:t> 10 mg IV</a:t>
            </a:r>
          </a:p>
          <a:p>
            <a:r>
              <a:rPr lang="en-US" dirty="0" smtClean="0"/>
              <a:t>Opioid : Morphine 5 mg IV</a:t>
            </a:r>
          </a:p>
          <a:p>
            <a:r>
              <a:rPr lang="en-US" dirty="0" smtClean="0"/>
              <a:t>Position : Supine</a:t>
            </a:r>
          </a:p>
        </p:txBody>
      </p:sp>
    </p:spTree>
    <p:extLst>
      <p:ext uri="{BB962C8B-B14F-4D97-AF65-F5344CB8AC3E}">
        <p14:creationId xmlns:p14="http://schemas.microsoft.com/office/powerpoint/2010/main" val="222489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019033" y="533400"/>
            <a:ext cx="97481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137871" y="851111"/>
            <a:ext cx="4548929" cy="987832"/>
          </a:xfrm>
          <a:prstGeom prst="rect">
            <a:avLst/>
          </a:prstGeom>
          <a:solidFill>
            <a:srgbClr val="A6DFDA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 operation at 11:25</a:t>
            </a:r>
          </a:p>
          <a:p>
            <a:r>
              <a:rPr lang="en-US" dirty="0" smtClean="0"/>
              <a:t>BP 98/60 mmHg, PR 68 </a:t>
            </a:r>
            <a:r>
              <a:rPr lang="en-US" dirty="0" err="1" smtClean="0"/>
              <a:t>bpm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68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74273" y="533400"/>
            <a:ext cx="0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137871" y="851111"/>
            <a:ext cx="4642062" cy="1879390"/>
          </a:xfrm>
          <a:prstGeom prst="rect">
            <a:avLst/>
          </a:prstGeom>
          <a:solidFill>
            <a:srgbClr val="A6DFDA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 operation at 11:25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Heparin 30,000 unit IV at 11:59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Median </a:t>
            </a:r>
            <a:r>
              <a:rPr lang="en-US" dirty="0" err="1" smtClean="0">
                <a:solidFill>
                  <a:srgbClr val="FF0000"/>
                </a:solidFill>
              </a:rPr>
              <a:t>sternotomy</a:t>
            </a:r>
            <a:r>
              <a:rPr lang="en-US" dirty="0" smtClean="0">
                <a:solidFill>
                  <a:srgbClr val="FF0000"/>
                </a:solidFill>
              </a:rPr>
              <a:t> was done at 12:05</a:t>
            </a:r>
          </a:p>
        </p:txBody>
      </p:sp>
    </p:spTree>
    <p:extLst>
      <p:ext uri="{BB962C8B-B14F-4D97-AF65-F5344CB8AC3E}">
        <p14:creationId xmlns:p14="http://schemas.microsoft.com/office/powerpoint/2010/main" val="194368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32488" y="533400"/>
            <a:ext cx="0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013200" y="533400"/>
            <a:ext cx="4766733" cy="5791200"/>
          </a:xfrm>
          <a:prstGeom prst="rect">
            <a:avLst/>
          </a:prstGeom>
          <a:solidFill>
            <a:srgbClr val="A6DFDA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92934"/>
                </a:solidFill>
              </a:rPr>
              <a:t>CVT dissect heart (Aorta, IVC, SVC and PA) and applied </a:t>
            </a:r>
            <a:r>
              <a:rPr lang="en-US" dirty="0" err="1" smtClean="0">
                <a:solidFill>
                  <a:srgbClr val="292934"/>
                </a:solidFill>
              </a:rPr>
              <a:t>cardioplegia</a:t>
            </a:r>
            <a:r>
              <a:rPr lang="en-US" dirty="0" smtClean="0">
                <a:solidFill>
                  <a:srgbClr val="292934"/>
                </a:solidFill>
              </a:rPr>
              <a:t> needle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Uro dissect renal arteries &amp; veins,  bilateral iliac vein, ureter and bilateral kidneys 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CVT clamp ascending aorta and infused HTK solution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Then SVC was ligated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IVC and Pulmonary vein were incised.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When 2,000 ml HTK was infused, clamp was removed.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Slush ice of </a:t>
            </a:r>
            <a:r>
              <a:rPr lang="en-US" dirty="0" err="1" smtClean="0">
                <a:solidFill>
                  <a:srgbClr val="292934"/>
                </a:solidFill>
              </a:rPr>
              <a:t>acetar</a:t>
            </a:r>
            <a:r>
              <a:rPr lang="en-US" dirty="0" smtClean="0">
                <a:solidFill>
                  <a:srgbClr val="292934"/>
                </a:solidFill>
              </a:rPr>
              <a:t> was </a:t>
            </a:r>
            <a:r>
              <a:rPr lang="en-US" dirty="0" smtClean="0">
                <a:solidFill>
                  <a:srgbClr val="292934"/>
                </a:solidFill>
              </a:rPr>
              <a:t>placed in the thoracic and abdominal compartment to cool down the organs 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Heart was resected 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Then both kidneys was resected</a:t>
            </a:r>
          </a:p>
        </p:txBody>
      </p:sp>
    </p:spTree>
    <p:extLst>
      <p:ext uri="{BB962C8B-B14F-4D97-AF65-F5344CB8AC3E}">
        <p14:creationId xmlns:p14="http://schemas.microsoft.com/office/powerpoint/2010/main" val="263167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__70787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9144000" cy="68362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21556" y="533400"/>
            <a:ext cx="151978" cy="56108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26270" y="2908512"/>
            <a:ext cx="5463330" cy="2463590"/>
          </a:xfrm>
          <a:prstGeom prst="rect">
            <a:avLst/>
          </a:prstGeom>
          <a:solidFill>
            <a:srgbClr val="A6DFDA"/>
          </a:solidFill>
          <a:ln>
            <a:solidFill>
              <a:srgbClr val="29293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operation time : 3 hours 30 min</a:t>
            </a:r>
          </a:p>
          <a:p>
            <a:r>
              <a:rPr lang="en-US" dirty="0" smtClean="0"/>
              <a:t>Total IV intake 1,200 ml</a:t>
            </a:r>
          </a:p>
          <a:p>
            <a:r>
              <a:rPr lang="en-US" dirty="0" smtClean="0"/>
              <a:t>Urine output 300 ml</a:t>
            </a:r>
          </a:p>
          <a:p>
            <a:r>
              <a:rPr lang="en-US" dirty="0" smtClean="0"/>
              <a:t>Blood loss 500 ml </a:t>
            </a:r>
          </a:p>
          <a:p>
            <a:r>
              <a:rPr lang="en-US" dirty="0" smtClean="0"/>
              <a:t>Morphine 7 mg</a:t>
            </a:r>
          </a:p>
        </p:txBody>
      </p:sp>
    </p:spTree>
    <p:extLst>
      <p:ext uri="{BB962C8B-B14F-4D97-AF65-F5344CB8AC3E}">
        <p14:creationId xmlns:p14="http://schemas.microsoft.com/office/powerpoint/2010/main" val="51930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DFBBF51-95B9-430F-A13C-7DF868EAD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75"/>
            <a:ext cx="9144000" cy="54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25025</TotalTime>
  <Words>3432</Words>
  <Application>Microsoft Macintosh PowerPoint</Application>
  <PresentationFormat>On-screen Show (4:3)</PresentationFormat>
  <Paragraphs>440</Paragraphs>
  <Slides>100</Slides>
  <Notes>1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Clarity</vt:lpstr>
      <vt:lpstr>Interesting case</vt:lpstr>
      <vt:lpstr>Interesting case</vt:lpstr>
      <vt:lpstr>Chief complaint</vt:lpstr>
      <vt:lpstr>R1 history</vt:lpstr>
      <vt:lpstr>History</vt:lpstr>
      <vt:lpstr>History</vt:lpstr>
      <vt:lpstr>Active problems</vt:lpstr>
      <vt:lpstr>Serotonin syndrome</vt:lpstr>
      <vt:lpstr>Serotonin syndrome</vt:lpstr>
      <vt:lpstr>Past history</vt:lpstr>
      <vt:lpstr>R1 Physical examination &amp; investigation</vt:lpstr>
      <vt:lpstr>Physical examination</vt:lpstr>
      <vt:lpstr>Physical examination</vt:lpstr>
      <vt:lpstr>PowerPoint Presentation</vt:lpstr>
      <vt:lpstr>Prerequisites </vt:lpstr>
      <vt:lpstr>Examination</vt:lpstr>
      <vt:lpstr>Apnea testing</vt:lpstr>
      <vt:lpstr>Apnea testing</vt:lpstr>
      <vt:lpstr>Ancillary testing : only 1 test needs to be performed</vt:lpstr>
      <vt:lpstr>Apnea test</vt:lpstr>
      <vt:lpstr>Investigation</vt:lpstr>
      <vt:lpstr>Laboratory tests </vt:lpstr>
      <vt:lpstr>Infectious disease testing </vt:lpstr>
      <vt:lpstr>Additional organ-specific testing </vt:lpstr>
      <vt:lpstr>PowerPoint Presentation</vt:lpstr>
      <vt:lpstr>Investigation</vt:lpstr>
      <vt:lpstr>Investigation</vt:lpstr>
      <vt:lpstr>Investigation</vt:lpstr>
      <vt:lpstr>CXR 30/10/2564</vt:lpstr>
      <vt:lpstr>EKG 23/10/2564</vt:lpstr>
      <vt:lpstr>Echocardiogram 29/10/2564</vt:lpstr>
      <vt:lpstr>EEG 26/10/2564</vt:lpstr>
      <vt:lpstr>R1 Problem list &amp; ASA classification</vt:lpstr>
      <vt:lpstr>Problem list</vt:lpstr>
      <vt:lpstr>ASA</vt:lpstr>
      <vt:lpstr>R2 preoperative evaluation &amp; preparation</vt:lpstr>
      <vt:lpstr>Preoperative evaluation</vt:lpstr>
      <vt:lpstr>Patient factor</vt:lpstr>
      <vt:lpstr>Severe serotonin syndrome</vt:lpstr>
      <vt:lpstr>PowerPoint Presentation</vt:lpstr>
      <vt:lpstr>PowerPoint Presentation</vt:lpstr>
      <vt:lpstr>PowerPoint Presentation</vt:lpstr>
      <vt:lpstr>Treatment</vt:lpstr>
      <vt:lpstr>Serotonin antagonists</vt:lpstr>
      <vt:lpstr>Serotonin antagonists</vt:lpstr>
      <vt:lpstr>Other agents</vt:lpstr>
      <vt:lpstr>Neurogenic pulmonary edema</vt:lpstr>
      <vt:lpstr>Neurogenic pulmonary edema</vt:lpstr>
      <vt:lpstr>PowerPoint Presentation</vt:lpstr>
      <vt:lpstr>Management</vt:lpstr>
      <vt:lpstr>Management</vt:lpstr>
      <vt:lpstr>Brain death</vt:lpstr>
      <vt:lpstr>Physiological change</vt:lpstr>
      <vt:lpstr>CVS</vt:lpstr>
      <vt:lpstr>CVS</vt:lpstr>
      <vt:lpstr>CVS</vt:lpstr>
      <vt:lpstr>CVS</vt:lpstr>
      <vt:lpstr>Respiratory</vt:lpstr>
      <vt:lpstr>Endocrine</vt:lpstr>
      <vt:lpstr>Thyroid replacement</vt:lpstr>
      <vt:lpstr>Thyroid replacement</vt:lpstr>
      <vt:lpstr>Diabetes insipidus </vt:lpstr>
      <vt:lpstr>Diabetes insipidus </vt:lpstr>
      <vt:lpstr>Insulin resistance : hyperglycemia</vt:lpstr>
      <vt:lpstr>Thermoregulation</vt:lpstr>
      <vt:lpstr>Hematologic</vt:lpstr>
      <vt:lpstr>Hematologic</vt:lpstr>
      <vt:lpstr>Muscle</vt:lpstr>
      <vt:lpstr>PowerPoint Presentation</vt:lpstr>
      <vt:lpstr>Surgical factor</vt:lpstr>
      <vt:lpstr>PowerPoint Presentation</vt:lpstr>
      <vt:lpstr>PowerPoint Presentation</vt:lpstr>
      <vt:lpstr>R3 Anesthetic consideration</vt:lpstr>
      <vt:lpstr>Anesthetic consideration</vt:lpstr>
      <vt:lpstr>PowerPoint Presentation</vt:lpstr>
      <vt:lpstr>Organ procurement</vt:lpstr>
      <vt:lpstr>Transfer</vt:lpstr>
      <vt:lpstr>Organ recovery</vt:lpstr>
      <vt:lpstr>Organ recovery</vt:lpstr>
      <vt:lpstr>Organ recovery</vt:lpstr>
      <vt:lpstr>Organ recovery</vt:lpstr>
      <vt:lpstr>Ischemic reperfusion injury</vt:lpstr>
      <vt:lpstr>Cold ischemia times </vt:lpstr>
      <vt:lpstr>Preservative solution</vt:lpstr>
      <vt:lpstr>Preservative solution</vt:lpstr>
      <vt:lpstr>PowerPoint Presentation</vt:lpstr>
      <vt:lpstr>Choice of anesthesia</vt:lpstr>
      <vt:lpstr>Preparation</vt:lpstr>
      <vt:lpstr>General preparation</vt:lpstr>
      <vt:lpstr>Specific preparation</vt:lpstr>
      <vt:lpstr>Intraoperative monitoring</vt:lpstr>
      <vt:lpstr>Intraoperative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Thank you</vt:lpstr>
    </vt:vector>
  </TitlesOfParts>
  <Company>kel24922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</dc:title>
  <dc:creator>Kelvin Jinawong</dc:creator>
  <cp:lastModifiedBy>Kelvin Jinawong</cp:lastModifiedBy>
  <cp:revision>94</cp:revision>
  <dcterms:created xsi:type="dcterms:W3CDTF">2021-12-05T06:59:38Z</dcterms:created>
  <dcterms:modified xsi:type="dcterms:W3CDTF">2021-12-23T23:38:47Z</dcterms:modified>
</cp:coreProperties>
</file>